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5" r:id="rId2"/>
    <p:sldId id="288" r:id="rId3"/>
    <p:sldId id="297" r:id="rId4"/>
    <p:sldId id="265" r:id="rId5"/>
    <p:sldId id="298" r:id="rId6"/>
    <p:sldId id="299" r:id="rId7"/>
    <p:sldId id="300" r:id="rId8"/>
    <p:sldId id="302" r:id="rId9"/>
    <p:sldId id="303" r:id="rId10"/>
    <p:sldId id="304" r:id="rId11"/>
    <p:sldId id="289" r:id="rId12"/>
    <p:sldId id="301" r:id="rId13"/>
    <p:sldId id="305" r:id="rId14"/>
    <p:sldId id="267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Palatino Linotype" panose="02040502050505030304" pitchFamily="18" charset="0"/>
      <p:regular r:id="rId17"/>
      <p:bold r:id="rId18"/>
      <p:italic r:id="rId19"/>
      <p:boldItalic r:id="rId20"/>
    </p:embeddedFont>
    <p:embeddedFont>
      <p:font typeface="나눔명조 ExtraBold" panose="02020603020101020101" pitchFamily="18" charset="-127"/>
      <p:bold r:id="rId21"/>
    </p:embeddedFont>
    <p:embeddedFont>
      <p:font typeface="나눔바른펜" panose="020B0503000000000000" pitchFamily="50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D60000"/>
    <a:srgbClr val="C55A11"/>
    <a:srgbClr val="CC6600"/>
    <a:srgbClr val="D6A300"/>
    <a:srgbClr val="DEEBF7"/>
    <a:srgbClr val="FFE699"/>
    <a:srgbClr val="21A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r>
              <a:rPr lang="ko-KR" sz="1200"/>
              <a:t>층간소음 민원건수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2~5월누적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28-4282-8B21-2EB1226439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2~5월누적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28-4282-8B21-2EB122643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5"/>
        <c:overlap val="-32"/>
        <c:axId val="56772848"/>
        <c:axId val="327563280"/>
      </c:barChart>
      <c:catAx>
        <c:axId val="56772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endParaRPr lang="ko-KR"/>
          </a:p>
        </c:txPr>
        <c:crossAx val="327563280"/>
        <c:crosses val="autoZero"/>
        <c:auto val="1"/>
        <c:lblAlgn val="ctr"/>
        <c:lblOffset val="100"/>
        <c:noMultiLvlLbl val="0"/>
      </c:catAx>
      <c:valAx>
        <c:axId val="32756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endParaRPr lang="ko-KR"/>
          </a:p>
        </c:txPr>
        <c:crossAx val="56772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바른펜" panose="020B0503000000000000" pitchFamily="50" charset="-127"/>
          <a:ea typeface="나눔바른펜" panose="020B0503000000000000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r>
              <a:rPr lang="ko-KR" altLang="en-US" sz="1200" dirty="0"/>
              <a:t>소음원인 별 층간소음 접수현황</a:t>
            </a:r>
            <a:endParaRPr lang="ko-KR" sz="1200" dirty="0"/>
          </a:p>
        </c:rich>
      </c:tx>
      <c:layout>
        <c:manualLayout>
          <c:xMode val="edge"/>
          <c:yMode val="edge"/>
          <c:x val="0.29139201694252131"/>
          <c:y val="6.27330215970246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AD9-4AED-9076-CCEFDE7FFAA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D9-4AED-9076-CCEFDE7FFAA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아이들 뛰는 소리</c:v>
                </c:pt>
                <c:pt idx="1">
                  <c:v>망치질</c:v>
                </c:pt>
                <c:pt idx="2">
                  <c:v>가구끄는소리</c:v>
                </c:pt>
                <c:pt idx="3">
                  <c:v>문 개폐</c:v>
                </c:pt>
                <c:pt idx="4">
                  <c:v>기계진동</c:v>
                </c:pt>
                <c:pt idx="5">
                  <c:v>운동기구</c:v>
                </c:pt>
                <c:pt idx="6">
                  <c:v>가전제품</c:v>
                </c:pt>
                <c:pt idx="7">
                  <c:v>악기</c:v>
                </c:pt>
                <c:pt idx="8">
                  <c:v>대화, 언쟁</c:v>
                </c:pt>
                <c:pt idx="9">
                  <c:v>부엌조리</c:v>
                </c:pt>
                <c:pt idx="10">
                  <c:v>기타(원인미상)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35213</c:v>
                </c:pt>
                <c:pt idx="1">
                  <c:v>2145</c:v>
                </c:pt>
                <c:pt idx="2">
                  <c:v>1806</c:v>
                </c:pt>
                <c:pt idx="3">
                  <c:v>998</c:v>
                </c:pt>
                <c:pt idx="4">
                  <c:v>913</c:v>
                </c:pt>
                <c:pt idx="5">
                  <c:v>394</c:v>
                </c:pt>
                <c:pt idx="6">
                  <c:v>1616</c:v>
                </c:pt>
                <c:pt idx="7">
                  <c:v>840</c:v>
                </c:pt>
                <c:pt idx="8">
                  <c:v>268</c:v>
                </c:pt>
                <c:pt idx="9">
                  <c:v>164</c:v>
                </c:pt>
                <c:pt idx="10">
                  <c:v>6933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3D-44AB-A2DD-A2DDC24D26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"/>
        <c:overlap val="21"/>
        <c:axId val="56772848"/>
        <c:axId val="327563280"/>
      </c:barChart>
      <c:catAx>
        <c:axId val="56772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endParaRPr lang="ko-KR"/>
          </a:p>
        </c:txPr>
        <c:crossAx val="327563280"/>
        <c:crosses val="autoZero"/>
        <c:auto val="1"/>
        <c:lblAlgn val="ctr"/>
        <c:lblOffset val="100"/>
        <c:noMultiLvlLbl val="0"/>
      </c:catAx>
      <c:valAx>
        <c:axId val="32756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+mn-cs"/>
              </a:defRPr>
            </a:pPr>
            <a:endParaRPr lang="ko-KR"/>
          </a:p>
        </c:txPr>
        <c:crossAx val="56772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바른펜" panose="020B0503000000000000" pitchFamily="50" charset="-127"/>
          <a:ea typeface="나눔바른펜" panose="020B0503000000000000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308010695627571"/>
          <c:y val="5.2432623603469709E-2"/>
          <c:w val="0.75128990880201973"/>
          <c:h val="0.7135495450487332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2019년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60F3-4904-9AEF-484A2C84AED8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60F3-4904-9AEF-484A2C84AED8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0F3-4904-9AEF-484A2C84AED8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0F3-4904-9AEF-484A2C84AED8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0F3-4904-9AEF-484A2C84AED8}"/>
              </c:ext>
            </c:extLst>
          </c:dPt>
          <c:dPt>
            <c:idx val="5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60F3-4904-9AEF-484A2C84AED8}"/>
              </c:ext>
            </c:extLst>
          </c:dPt>
          <c:dPt>
            <c:idx val="6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0F3-4904-9AEF-484A2C84AED8}"/>
              </c:ext>
            </c:extLst>
          </c:dPt>
          <c:dPt>
            <c:idx val="7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60F3-4904-9AEF-484A2C84AED8}"/>
              </c:ext>
            </c:extLst>
          </c:dPt>
          <c:dPt>
            <c:idx val="8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F3-4904-9AEF-484A2C84AED8}"/>
              </c:ext>
            </c:extLst>
          </c:dPt>
          <c:dPt>
            <c:idx val="9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0F3-4904-9AEF-484A2C84AED8}"/>
              </c:ext>
            </c:extLst>
          </c:dPt>
          <c:dPt>
            <c:idx val="1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C3-495A-BAEB-7ABD4375D242}"/>
              </c:ext>
            </c:extLst>
          </c:dPt>
          <c:dLbls>
            <c:dLbl>
              <c:idx val="0"/>
              <c:layout>
                <c:manualLayout>
                  <c:x val="-0.18457927476419014"/>
                  <c:y val="-0.1490947863850623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8308568144269156"/>
                      <c:h val="0.311851588723056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C-60F3-4904-9AEF-484A2C84AED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0F3-4904-9AEF-484A2C84AED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0F3-4904-9AEF-484A2C84AED8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0F3-4904-9AEF-484A2C84AED8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0F3-4904-9AEF-484A2C84AED8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0F3-4904-9AEF-484A2C84AED8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F3-4904-9AEF-484A2C84AED8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F3-4904-9AEF-484A2C84AED8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F3-4904-9AEF-484A2C84AED8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0F3-4904-9AEF-484A2C84AED8}"/>
                </c:ext>
              </c:extLst>
            </c:dLbl>
            <c:dLbl>
              <c:idx val="10"/>
              <c:layout>
                <c:manualLayout>
                  <c:x val="0.32557993316782474"/>
                  <c:y val="8.14532451732524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1"/>
                      </a:solidFill>
                      <a:latin typeface="나눔바른펜" panose="020B0503000000000000" pitchFamily="50" charset="-127"/>
                      <a:ea typeface="나눔바른펜" panose="020B0503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159336363002934"/>
                      <c:h val="0.311851588723056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C3-495A-BAEB-7ABD4375D2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아이들 뛰는 소리</c:v>
                </c:pt>
                <c:pt idx="1">
                  <c:v>망치질</c:v>
                </c:pt>
                <c:pt idx="2">
                  <c:v>가구끄는소리</c:v>
                </c:pt>
                <c:pt idx="3">
                  <c:v>문 개폐</c:v>
                </c:pt>
                <c:pt idx="4">
                  <c:v>기계진동</c:v>
                </c:pt>
                <c:pt idx="5">
                  <c:v>운동기구</c:v>
                </c:pt>
                <c:pt idx="6">
                  <c:v>가전제품</c:v>
                </c:pt>
                <c:pt idx="7">
                  <c:v>악기</c:v>
                </c:pt>
                <c:pt idx="8">
                  <c:v>대화, 언쟁</c:v>
                </c:pt>
                <c:pt idx="9">
                  <c:v>부엌조리</c:v>
                </c:pt>
                <c:pt idx="10">
                  <c:v>기타(원인미상)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35213</c:v>
                </c:pt>
                <c:pt idx="1">
                  <c:v>2145</c:v>
                </c:pt>
                <c:pt idx="2">
                  <c:v>1806</c:v>
                </c:pt>
                <c:pt idx="3">
                  <c:v>998</c:v>
                </c:pt>
                <c:pt idx="4">
                  <c:v>913</c:v>
                </c:pt>
                <c:pt idx="5">
                  <c:v>394</c:v>
                </c:pt>
                <c:pt idx="6">
                  <c:v>1616</c:v>
                </c:pt>
                <c:pt idx="7">
                  <c:v>840</c:v>
                </c:pt>
                <c:pt idx="8">
                  <c:v>268</c:v>
                </c:pt>
                <c:pt idx="9">
                  <c:v>164</c:v>
                </c:pt>
                <c:pt idx="10">
                  <c:v>6933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4C3-495A-BAEB-7ABD4375D2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바른펜" panose="020B0503000000000000" pitchFamily="50" charset="-127"/>
          <a:ea typeface="나눔바른펜" panose="020B0503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4068-8DE9-45FF-8BDF-9702168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B5EB1-EF7C-4B8E-BC30-94733F332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1276B-A8D3-42AE-99A7-7F4C7ECE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F7C02-640E-4693-9DC6-8ECDC67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1CC7-DC2E-4E78-ACA9-3749A024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5AF6-87EE-47E8-9F95-836B68C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EACB-3ACB-4247-99D5-632BE2E89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D2200-217C-42FF-911A-90D2D79D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8D673-140E-43E6-ACF3-910D10EF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A1D72-B680-4C10-80AB-9E0EA24C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4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647FB-5B81-4D88-A0C3-A8CCE1462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A363F-B1AC-4CAB-B7C0-43E7D9FA8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0066E-9240-408E-B144-1F193F3A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6A034-2FCB-46CD-9767-59756222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81A32-4264-45E7-BF3A-538211EE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12121-5F9D-4BA9-A3D9-7790EFE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7475A-3B40-461B-BC54-D0D63E1C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BD3B4-4E8A-4500-A349-5613A8BD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70B40-6BC7-49FA-849C-44099D31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CBFFA-EE03-40DE-9D8A-030B96A5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B9F14-FC69-4315-8964-878838CC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F255F-4074-4431-8AFE-7DC5F2D2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2A29-0030-40B4-B4C0-5AADAB7E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43AC4-D789-45C5-8A2C-058FE220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0D5B-0242-458D-8A54-BE6062E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63338-9F41-4F99-B003-7DFFC122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8A48C-6003-4125-8C01-626B53F10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AB44B-670F-448D-9E4C-CC94276D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3C141-69DD-4679-BEAA-E64ACB86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5DCEE-B002-4122-B205-FE8D7C36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88AB0-F0BE-448E-80F3-244FC733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2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1C6F-CD2D-4F8A-A19E-2544511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39A42-FF30-4B18-9DE6-B8BE1FC9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CA143-4D57-499A-B31C-45769716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113A21-1848-45CA-9005-DF6F795C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745E2D-5476-466E-B3D9-C2821993F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73304C-8DA9-4986-9AC9-E00B8645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B21E75-02FE-48F7-B5BB-C0EA9DF5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C90EE4-00CB-47F9-A889-11BE5F5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78E5F-94F0-4497-9EAD-A87152D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3B6C6-5AE5-4CAE-A94A-B23EC438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35193-FCBA-4A16-904F-9C4D0ED2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27460-C621-4F20-A523-693F355A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7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7A19E8-0F06-4761-8399-46C22908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A8691-816B-4D46-B8E3-5D0EB030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389A9-81AD-4D91-A729-0C90D17A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9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8F7AD-536A-4236-A56E-EC28451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33E6-618F-4015-B7D0-2E87091F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9B497-EC39-478E-B169-5B315C3D2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42E2B-FAD4-4604-A41A-9BA893C2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0E95F-9A6B-4D94-BADA-ED6AA18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89AAC-4783-4BFD-8028-2595A9CD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C0F2-1AAD-4494-9055-EBE739D2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11C406-B327-4E59-8611-A6C952DB4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31649-91F9-41C3-AB52-F7883507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D4861-E08B-4090-B43E-AD555BB6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5F67D-651D-43A7-92B5-DA43B325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08844-E0D6-44A4-98ED-3C85F81D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42F2FC-7E0A-4FEA-BD1B-9D51EAE9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36C8-BE56-4E96-85DB-572B44863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6E0B-4691-4192-AFC5-94F1A0CD4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783-F411-4ED8-9BBC-6A716BE8CE9B}" type="datetimeFigureOut">
              <a:rPr lang="ko-KR" altLang="en-US" smtClean="0"/>
              <a:t>2020-09-05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539B-3347-44DB-AFF0-936FBAFF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B60B8-5F1E-4B00-B2D8-B13F5AAE1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19.png"/><Relationship Id="rId18" Type="http://schemas.openxmlformats.org/officeDocument/2006/relationships/image" Target="../media/image20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18.png"/><Relationship Id="rId17" Type="http://schemas.openxmlformats.org/officeDocument/2006/relationships/image" Target="../media/image40.png"/><Relationship Id="rId2" Type="http://schemas.openxmlformats.org/officeDocument/2006/relationships/image" Target="../media/image3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11" Type="http://schemas.openxmlformats.org/officeDocument/2006/relationships/image" Target="../media/image17.png"/><Relationship Id="rId5" Type="http://schemas.openxmlformats.org/officeDocument/2006/relationships/image" Target="../media/image36.png"/><Relationship Id="rId1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26.jp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41.jpg"/><Relationship Id="rId7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39.jpg"/><Relationship Id="rId4" Type="http://schemas.openxmlformats.org/officeDocument/2006/relationships/image" Target="../media/image42.jpg"/><Relationship Id="rId9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60F9A-EC21-43B0-AB6F-3B7A32D3F788}"/>
              </a:ext>
            </a:extLst>
          </p:cNvPr>
          <p:cNvSpPr txBox="1"/>
          <p:nvPr/>
        </p:nvSpPr>
        <p:spPr>
          <a:xfrm>
            <a:off x="6297930" y="5431857"/>
            <a:ext cx="552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Team: WNB</a:t>
            </a:r>
            <a:endParaRPr lang="ko-KR" altLang="en-US" sz="4800" spc="-15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09238-926A-41C4-8C67-4DA316F03FB3}"/>
              </a:ext>
            </a:extLst>
          </p:cNvPr>
          <p:cNvSpPr txBox="1"/>
          <p:nvPr/>
        </p:nvSpPr>
        <p:spPr>
          <a:xfrm>
            <a:off x="1086701" y="1062396"/>
            <a:ext cx="10226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</a:t>
            </a:r>
            <a:endParaRPr lang="en-US" altLang="ko-KR" sz="7200" b="1" spc="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4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(Noise Detection Camera)</a:t>
            </a:r>
            <a:r>
              <a:rPr lang="en-US" altLang="ko-KR" sz="7200" b="1" spc="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25DF73-55AA-4056-AEBC-0E819B75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114" y="2641348"/>
            <a:ext cx="1239415" cy="1239415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8A56110-32FB-4FAA-A6DE-34A279307CCB}"/>
              </a:ext>
            </a:extLst>
          </p:cNvPr>
          <p:cNvGrpSpPr/>
          <p:nvPr/>
        </p:nvGrpSpPr>
        <p:grpSpPr>
          <a:xfrm>
            <a:off x="9598002" y="1062396"/>
            <a:ext cx="2092857" cy="1267275"/>
            <a:chOff x="8810580" y="941255"/>
            <a:chExt cx="2995630" cy="1440000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98EC250A-51EE-4004-B11D-A65C2E05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210" y="941255"/>
              <a:ext cx="1440000" cy="1440000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A4FE59D3-B351-4B97-95F8-75B43A9A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580" y="941255"/>
              <a:ext cx="1440000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3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1"/>
    </mc:Choice>
    <mc:Fallback xmlns="">
      <p:transition spd="slow" advTm="40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8686239" cy="2543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수집 플랫폼  및 대시보드서버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GCP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compute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engine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(heroku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cloud app X 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업로드 미지원 변경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Nodejs (express + ejs;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웹 엔진 및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MVC framework)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Bootstrap + jQuery, Masony.js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google line chart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(6/6)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7E3436-78F8-46E2-81E2-E2F76A3E69C8}"/>
              </a:ext>
            </a:extLst>
          </p:cNvPr>
          <p:cNvSpPr txBox="1"/>
          <p:nvPr/>
        </p:nvSpPr>
        <p:spPr>
          <a:xfrm>
            <a:off x="536942" y="3949397"/>
            <a:ext cx="3824043" cy="2308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├── app.js             //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메인 처리 부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├──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package.json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├── public</a:t>
            </a: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│   └── data         // </a:t>
            </a:r>
            <a:r>
              <a:rPr lang="ko-KR" alt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이미지 업로드 영역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└── views              // ejs template</a:t>
            </a: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├──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chart.ejs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├──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noise.ejs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├──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photo.ejs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 └── </a:t>
            </a:r>
            <a:r>
              <a:rPr lang="en-US" altLang="ko-KR" sz="16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upload.ejs</a:t>
            </a:r>
            <a:endParaRPr lang="en-US" altLang="ko-KR" sz="1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52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이등변 삼각형 116">
            <a:extLst>
              <a:ext uri="{FF2B5EF4-FFF2-40B4-BE49-F238E27FC236}">
                <a16:creationId xmlns:a16="http://schemas.microsoft.com/office/drawing/2014/main" id="{BEB696D0-B07C-47D2-AB53-CFDC1180E266}"/>
              </a:ext>
            </a:extLst>
          </p:cNvPr>
          <p:cNvSpPr/>
          <p:nvPr/>
        </p:nvSpPr>
        <p:spPr>
          <a:xfrm rot="5400000">
            <a:off x="1252334" y="2280862"/>
            <a:ext cx="2814968" cy="78348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115401"/>
              </p:ext>
            </p:extLst>
          </p:nvPr>
        </p:nvGraphicFramePr>
        <p:xfrm>
          <a:off x="667409" y="4337665"/>
          <a:ext cx="1074405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311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4567549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3531194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소음감지 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Tizen OS 6.0 (SD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카드 이미지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OS 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및 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Tizen IoT SDK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라즈베리파이 본체 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/ 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케이스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타이젠 디바이스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MAX4466 + MCP3008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소리입력 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마이크 앰프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, ADC 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컨버터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)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라즈베리파이 전용 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7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인치 디스플레이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디스플레이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3166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카메라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영상입력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대시보드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GCP (Google Cloud Platform) compute engine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소음감지 카메라 감시화면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Thingspark 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채널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통계 및 추세화면 제공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  <a:stCxn id="23" idx="3"/>
            <a:endCxn id="3088" idx="1"/>
          </p:cNvCxnSpPr>
          <p:nvPr/>
        </p:nvCxnSpPr>
        <p:spPr>
          <a:xfrm>
            <a:off x="5615173" y="2776338"/>
            <a:ext cx="1615652" cy="739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8" y="1219289"/>
            <a:ext cx="5195510" cy="2986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88" name="Picture 16" descr="thingspark">
            <a:extLst>
              <a:ext uri="{FF2B5EF4-FFF2-40B4-BE49-F238E27FC236}">
                <a16:creationId xmlns:a16="http://schemas.microsoft.com/office/drawing/2014/main" id="{5F9412BF-9B0A-4036-B944-419FE4D6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825" y="3383639"/>
            <a:ext cx="886155" cy="26478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A298BB3C-1D1F-40AB-A456-86DD7E12E725}"/>
              </a:ext>
            </a:extLst>
          </p:cNvPr>
          <p:cNvSpPr/>
          <p:nvPr/>
        </p:nvSpPr>
        <p:spPr>
          <a:xfrm>
            <a:off x="3124583" y="3722431"/>
            <a:ext cx="2489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</a:t>
            </a:r>
            <a:endParaRPr lang="ko-KR" altLang="en-US" sz="1600" b="1" dirty="0"/>
          </a:p>
        </p:txBody>
      </p:sp>
      <p:pic>
        <p:nvPicPr>
          <p:cNvPr id="3098" name="Picture 26" descr="dashboard icon 이미지 검색결과&quot;">
            <a:extLst>
              <a:ext uri="{FF2B5EF4-FFF2-40B4-BE49-F238E27FC236}">
                <a16:creationId xmlns:a16="http://schemas.microsoft.com/office/drawing/2014/main" id="{63054C50-C859-4264-B2AC-777740D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06" y="2548396"/>
            <a:ext cx="612442" cy="61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1ACEA8-10C5-4549-97D3-4D3587DA8087}"/>
              </a:ext>
            </a:extLst>
          </p:cNvPr>
          <p:cNvSpPr/>
          <p:nvPr/>
        </p:nvSpPr>
        <p:spPr>
          <a:xfrm>
            <a:off x="6233772" y="1219290"/>
            <a:ext cx="5195511" cy="298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A4313-48B0-40EF-8EA0-B426672FCC7B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시스템 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BF13E-E5A7-4053-AD9B-0E4D473DAB96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00597-6ABB-4101-8F58-016D1D19F6D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696CBF-DE74-4F5B-9BF3-3B558D172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347" y="1712904"/>
            <a:ext cx="1060035" cy="646257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1175BAA7-60C5-4468-B6DB-40ABFA640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35" y="1411607"/>
            <a:ext cx="2767653" cy="1280082"/>
          </a:xfrm>
          <a:prstGeom prst="rect">
            <a:avLst/>
          </a:prstGeom>
          <a:ln w="3175">
            <a:solidFill>
              <a:srgbClr val="00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EF8CBB3-FECD-4A22-973C-471280ABD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5336" y="2800006"/>
            <a:ext cx="2767652" cy="1280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3291DA-123F-4CEF-86B9-F8FF0BFA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41" y="1841654"/>
            <a:ext cx="2489032" cy="186936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3CD572E-FEFB-4B63-8D26-2076AE73F95E}"/>
              </a:ext>
            </a:extLst>
          </p:cNvPr>
          <p:cNvCxnSpPr>
            <a:cxnSpLocks/>
            <a:stCxn id="23" idx="3"/>
            <a:endCxn id="12" idx="1"/>
          </p:cNvCxnSpPr>
          <p:nvPr/>
        </p:nvCxnSpPr>
        <p:spPr>
          <a:xfrm flipV="1">
            <a:off x="5615173" y="2036033"/>
            <a:ext cx="1561174" cy="7403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5C04DA15-5CFF-4160-AE73-FFA77D180269}"/>
              </a:ext>
            </a:extLst>
          </p:cNvPr>
          <p:cNvGrpSpPr/>
          <p:nvPr/>
        </p:nvGrpSpPr>
        <p:grpSpPr>
          <a:xfrm>
            <a:off x="5107787" y="1296340"/>
            <a:ext cx="505827" cy="483600"/>
            <a:chOff x="3697493" y="4222644"/>
            <a:chExt cx="2199375" cy="2022922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01E45EF8-0482-4901-BCAE-6768DE7E9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946" y="4222644"/>
              <a:ext cx="2022922" cy="2022922"/>
            </a:xfrm>
            <a:prstGeom prst="rect">
              <a:avLst/>
            </a:prstGeom>
          </p:spPr>
        </p:pic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613B7D91-C688-454B-9C12-C91813EA1592}"/>
                </a:ext>
              </a:extLst>
            </p:cNvPr>
            <p:cNvSpPr/>
            <p:nvPr/>
          </p:nvSpPr>
          <p:spPr>
            <a:xfrm rot="889752">
              <a:off x="3697493" y="5156423"/>
              <a:ext cx="584096" cy="254672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DE48C58A-F4BC-4B60-92A8-5B65271A2CEB}"/>
                </a:ext>
              </a:extLst>
            </p:cNvPr>
            <p:cNvSpPr/>
            <p:nvPr/>
          </p:nvSpPr>
          <p:spPr>
            <a:xfrm rot="845584">
              <a:off x="3698423" y="5410360"/>
              <a:ext cx="479296" cy="254672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4606CE9E-E685-4577-85B0-2C33C003D532}"/>
                </a:ext>
              </a:extLst>
            </p:cNvPr>
            <p:cNvSpPr/>
            <p:nvPr/>
          </p:nvSpPr>
          <p:spPr>
            <a:xfrm rot="20558654">
              <a:off x="3699319" y="4554597"/>
              <a:ext cx="584096" cy="254672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C24E14F-5870-4B81-A440-1C756BDAC5EF}"/>
                </a:ext>
              </a:extLst>
            </p:cNvPr>
            <p:cNvSpPr/>
            <p:nvPr/>
          </p:nvSpPr>
          <p:spPr>
            <a:xfrm rot="889752">
              <a:off x="3706049" y="4900220"/>
              <a:ext cx="584096" cy="254672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 descr="거울, 앉아있는, 모니터, 비디오이(가) 표시된 사진&#10;&#10;자동 생성된 설명">
            <a:extLst>
              <a:ext uri="{FF2B5EF4-FFF2-40B4-BE49-F238E27FC236}">
                <a16:creationId xmlns:a16="http://schemas.microsoft.com/office/drawing/2014/main" id="{C916E5CB-5BBE-43EB-B110-A8EDF87E9D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26" y="3185111"/>
            <a:ext cx="1339859" cy="89754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7" name="그림 76" descr="음악, 피아노이(가) 표시된 사진&#10;&#10;자동 생성된 설명">
            <a:extLst>
              <a:ext uri="{FF2B5EF4-FFF2-40B4-BE49-F238E27FC236}">
                <a16:creationId xmlns:a16="http://schemas.microsoft.com/office/drawing/2014/main" id="{58AAEB83-1555-440B-B6BB-3076573C01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97" y="2387868"/>
            <a:ext cx="349927" cy="227612"/>
          </a:xfrm>
          <a:prstGeom prst="rect">
            <a:avLst/>
          </a:prstGeom>
        </p:spPr>
      </p:pic>
      <p:pic>
        <p:nvPicPr>
          <p:cNvPr id="78" name="그림 77" descr="표지판이(가) 표시된 사진&#10;&#10;자동 생성된 설명">
            <a:extLst>
              <a:ext uri="{FF2B5EF4-FFF2-40B4-BE49-F238E27FC236}">
                <a16:creationId xmlns:a16="http://schemas.microsoft.com/office/drawing/2014/main" id="{158F8EE6-F0DE-4A35-8B72-8F1F65814C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79" y="2829408"/>
            <a:ext cx="376814" cy="273340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B90C70E2-7D21-46D5-A89F-E963BBDBEA04}"/>
              </a:ext>
            </a:extLst>
          </p:cNvPr>
          <p:cNvGrpSpPr/>
          <p:nvPr/>
        </p:nvGrpSpPr>
        <p:grpSpPr>
          <a:xfrm>
            <a:off x="1208895" y="2545247"/>
            <a:ext cx="1017310" cy="631270"/>
            <a:chOff x="4451531" y="3171217"/>
            <a:chExt cx="7511375" cy="4460649"/>
          </a:xfrm>
        </p:grpSpPr>
        <p:pic>
          <p:nvPicPr>
            <p:cNvPr id="82" name="그림 81" descr="전자기기, 실내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id="{FBAB6467-5F7B-463F-A007-0650D06EE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531" y="4003585"/>
              <a:ext cx="3288935" cy="2415877"/>
            </a:xfrm>
            <a:prstGeom prst="rect">
              <a:avLst/>
            </a:prstGeom>
          </p:spPr>
        </p:pic>
        <p:pic>
          <p:nvPicPr>
            <p:cNvPr id="85" name="그림 84" descr="전자기기, 표지판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FF52382A-34F3-41DA-A3BF-0428B4D5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257" y="3171217"/>
              <a:ext cx="4460649" cy="4460649"/>
            </a:xfrm>
            <a:prstGeom prst="rect">
              <a:avLst/>
            </a:prstGeom>
          </p:spPr>
        </p:pic>
      </p:grpSp>
      <p:pic>
        <p:nvPicPr>
          <p:cNvPr id="88" name="그림 87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2BDFC9F4-5908-437C-95C7-A5BEB9F395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76" y="2179933"/>
            <a:ext cx="526519" cy="509247"/>
          </a:xfrm>
          <a:prstGeom prst="rect">
            <a:avLst/>
          </a:prstGeom>
        </p:spPr>
      </p:pic>
      <p:pic>
        <p:nvPicPr>
          <p:cNvPr id="89" name="그림 88" descr="앉아있는, 어두운, 노트북, 컴퓨터이(가) 표시된 사진&#10;&#10;자동 생성된 설명">
            <a:extLst>
              <a:ext uri="{FF2B5EF4-FFF2-40B4-BE49-F238E27FC236}">
                <a16:creationId xmlns:a16="http://schemas.microsoft.com/office/drawing/2014/main" id="{B8BED93E-E2D1-4A61-8CF7-FDF423A513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7" y="2459045"/>
            <a:ext cx="649206" cy="470932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19888A62-1DA2-4C72-9311-864A430D59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94" y="2187302"/>
            <a:ext cx="582228" cy="56312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BECB620-3636-4161-B24D-9DAF5340EF75}"/>
              </a:ext>
            </a:extLst>
          </p:cNvPr>
          <p:cNvSpPr/>
          <p:nvPr/>
        </p:nvSpPr>
        <p:spPr>
          <a:xfrm>
            <a:off x="862291" y="2227882"/>
            <a:ext cx="1363913" cy="89754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56F11FB-840D-4C09-BDC1-C5FCC09192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9914" y="1277057"/>
            <a:ext cx="1350028" cy="897545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477083C-CE87-4D4E-A544-339FF59A97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238" y="3279787"/>
            <a:ext cx="393671" cy="368139"/>
          </a:xfrm>
          <a:prstGeom prst="rect">
            <a:avLst/>
          </a:prstGeom>
        </p:spPr>
      </p:pic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90EC3A8-6A69-469E-8985-4C3E0E7C570E}"/>
              </a:ext>
            </a:extLst>
          </p:cNvPr>
          <p:cNvSpPr/>
          <p:nvPr/>
        </p:nvSpPr>
        <p:spPr>
          <a:xfrm>
            <a:off x="2259947" y="3821042"/>
            <a:ext cx="751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>
                <a:latin typeface="나눔바른펜" panose="020B0503000000000000" pitchFamily="50" charset="-127"/>
                <a:ea typeface="나눔바른펜" panose="020B0503000000000000" pitchFamily="50" charset="-127"/>
              </a:rPr>
              <a:t>3D </a:t>
            </a:r>
            <a:r>
              <a:rPr lang="ko-KR" altLang="en-US" sz="11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프린트</a:t>
            </a:r>
            <a:endParaRPr lang="ko-KR" altLang="en-US" sz="1100" b="1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286EE47-14A8-4C7F-881A-983908F3FC1C}"/>
              </a:ext>
            </a:extLst>
          </p:cNvPr>
          <p:cNvSpPr/>
          <p:nvPr/>
        </p:nvSpPr>
        <p:spPr>
          <a:xfrm>
            <a:off x="2268076" y="2863817"/>
            <a:ext cx="751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하드웨어</a:t>
            </a:r>
            <a:endParaRPr lang="ko-KR" altLang="en-US" sz="1100" b="1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E738275-15A8-44E6-8462-D17EE03D3781}"/>
              </a:ext>
            </a:extLst>
          </p:cNvPr>
          <p:cNvSpPr/>
          <p:nvPr/>
        </p:nvSpPr>
        <p:spPr>
          <a:xfrm>
            <a:off x="2259947" y="1919534"/>
            <a:ext cx="751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057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7A4313-48B0-40EF-8EA0-B426672FCC7B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BF13E-E5A7-4053-AD9B-0E4D473DAB96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00597-6ABB-4101-8F58-016D1D19F6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5" name="그림 4" descr="컴퓨터, 테이블, 책상, 키보드이(가) 표시된 사진&#10;&#10;자동 생성된 설명">
            <a:extLst>
              <a:ext uri="{FF2B5EF4-FFF2-40B4-BE49-F238E27FC236}">
                <a16:creationId xmlns:a16="http://schemas.microsoft.com/office/drawing/2014/main" id="{5BD2358B-88F0-406D-A6AE-C8DB40B01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215" y="1518202"/>
            <a:ext cx="1482938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 descr="실내, 컴퓨터, 책상, 전자기기이(가) 표시된 사진&#10;&#10;자동 생성된 설명">
            <a:extLst>
              <a:ext uri="{FF2B5EF4-FFF2-40B4-BE49-F238E27FC236}">
                <a16:creationId xmlns:a16="http://schemas.microsoft.com/office/drawing/2014/main" id="{93CFB263-36DB-4365-A265-FAF43198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349" y="1518202"/>
            <a:ext cx="1482938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A4EA05B-F995-44FB-A569-33C045733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9" y="1510910"/>
            <a:ext cx="2636339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 descr="카메라, 테이블, 컴퓨터이(가) 표시된 사진&#10;&#10;자동 생성된 설명">
            <a:extLst>
              <a:ext uri="{FF2B5EF4-FFF2-40B4-BE49-F238E27FC236}">
                <a16:creationId xmlns:a16="http://schemas.microsoft.com/office/drawing/2014/main" id="{01FF7334-0A91-4DD5-902C-60DAEFAB2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19" y="1518202"/>
            <a:ext cx="2640000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그림 32" descr="모니터, 전자레인지, 컴퓨터, 오븐이(가) 표시된 사진&#10;&#10;자동 생성된 설명">
            <a:extLst>
              <a:ext uri="{FF2B5EF4-FFF2-40B4-BE49-F238E27FC236}">
                <a16:creationId xmlns:a16="http://schemas.microsoft.com/office/drawing/2014/main" id="{5A322630-C86E-4AAD-AADC-9535BAEEE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84" y="1518202"/>
            <a:ext cx="2636339" cy="19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89C2A8E6-43F3-420F-BD82-D3D646FFA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0" y="3813713"/>
            <a:ext cx="5547996" cy="2714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그림 38" descr="텍스트, 컴퓨터, 노트북, 방이(가) 표시된 사진&#10;&#10;자동 생성된 설명">
            <a:extLst>
              <a:ext uri="{FF2B5EF4-FFF2-40B4-BE49-F238E27FC236}">
                <a16:creationId xmlns:a16="http://schemas.microsoft.com/office/drawing/2014/main" id="{FBCC4689-2DAC-40A4-A32E-D587BBADB2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66" y="3813713"/>
            <a:ext cx="5438521" cy="2714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344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C7A4313-48B0-40EF-8EA0-B426672FCC7B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결과물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BF13E-E5A7-4053-AD9B-0E4D473DAB96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F100597-6ABB-4101-8F58-016D1D19F6D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8" name="그림 7" descr="실내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FA107CE3-FBF5-4A40-A68D-9843956A2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51" y="1531289"/>
            <a:ext cx="6569172" cy="4782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모니터, 전자기기, 화면, 컴퓨터이(가) 표시된 사진&#10;&#10;자동 생성된 설명">
            <a:extLst>
              <a:ext uri="{FF2B5EF4-FFF2-40B4-BE49-F238E27FC236}">
                <a16:creationId xmlns:a16="http://schemas.microsoft.com/office/drawing/2014/main" id="{475902B3-9F87-4764-BCCB-8A95BE88F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4" y="4153821"/>
            <a:ext cx="2876006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모니터이(가) 표시된 사진&#10;&#10;자동 생성된 설명">
            <a:extLst>
              <a:ext uri="{FF2B5EF4-FFF2-40B4-BE49-F238E27FC236}">
                <a16:creationId xmlns:a16="http://schemas.microsoft.com/office/drawing/2014/main" id="{59581992-1B72-4336-8513-ADC75D4B6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54" y="1545978"/>
            <a:ext cx="2876006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2C58C1-136B-4FF0-9762-1526E350400C}"/>
              </a:ext>
            </a:extLst>
          </p:cNvPr>
          <p:cNvSpPr txBox="1"/>
          <p:nvPr/>
        </p:nvSpPr>
        <p:spPr>
          <a:xfrm>
            <a:off x="557854" y="3736910"/>
            <a:ext cx="2876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커넥티비 확인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3E3FB-B522-4497-B85D-CA7152B45E06}"/>
              </a:ext>
            </a:extLst>
          </p:cNvPr>
          <p:cNvSpPr txBox="1"/>
          <p:nvPr/>
        </p:nvSpPr>
        <p:spPr>
          <a:xfrm>
            <a:off x="557854" y="6358212"/>
            <a:ext cx="2876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앱 실행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9B3B9B-BBFA-487C-B004-244BC7E542A8}"/>
              </a:ext>
            </a:extLst>
          </p:cNvPr>
          <p:cNvSpPr/>
          <p:nvPr/>
        </p:nvSpPr>
        <p:spPr>
          <a:xfrm>
            <a:off x="2743200" y="5153891"/>
            <a:ext cx="511552" cy="4859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E8F7A45-280D-462D-92BF-6FE189FF9019}"/>
              </a:ext>
            </a:extLst>
          </p:cNvPr>
          <p:cNvGrpSpPr/>
          <p:nvPr/>
        </p:nvGrpSpPr>
        <p:grpSpPr>
          <a:xfrm>
            <a:off x="4903900" y="3736910"/>
            <a:ext cx="4118606" cy="2394532"/>
            <a:chOff x="6174104" y="2585176"/>
            <a:chExt cx="5284468" cy="328862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D9D3419-626E-4B82-9AEC-0138EBFE5D18}"/>
                </a:ext>
              </a:extLst>
            </p:cNvPr>
            <p:cNvSpPr/>
            <p:nvPr/>
          </p:nvSpPr>
          <p:spPr>
            <a:xfrm>
              <a:off x="6174104" y="2887106"/>
              <a:ext cx="5284468" cy="29866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560484B-BD31-4FB7-8E70-70C8CB063916}"/>
                </a:ext>
              </a:extLst>
            </p:cNvPr>
            <p:cNvSpPr/>
            <p:nvPr/>
          </p:nvSpPr>
          <p:spPr>
            <a:xfrm>
              <a:off x="6213152" y="2937477"/>
              <a:ext cx="3966151" cy="28764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카메라 프리뷰 </a:t>
              </a:r>
              <a:r>
                <a:rPr lang="en-US" altLang="ko-KR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 </a:t>
              </a:r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소음 영상 셀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(640 x 480)</a:t>
              </a:r>
              <a:endParaRPr lang="ko-KR" altLang="en-US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05A1C9-2A0A-4DB4-B231-EECCE445EAB4}"/>
                </a:ext>
              </a:extLst>
            </p:cNvPr>
            <p:cNvSpPr txBox="1"/>
            <p:nvPr/>
          </p:nvSpPr>
          <p:spPr>
            <a:xfrm>
              <a:off x="6174104" y="2585176"/>
              <a:ext cx="5284468" cy="3105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디스플레이 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(800 x 480)</a:t>
              </a:r>
              <a:endParaRPr lang="ko-KR" altLang="en-US" sz="900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5DA5741-73B9-438A-B007-835E24479A94}"/>
                </a:ext>
              </a:extLst>
            </p:cNvPr>
            <p:cNvSpPr/>
            <p:nvPr/>
          </p:nvSpPr>
          <p:spPr>
            <a:xfrm>
              <a:off x="10286051" y="2937477"/>
              <a:ext cx="1051438" cy="707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미니 맵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627E854-05A1-4293-81A0-E900F2FAB61E}"/>
                </a:ext>
              </a:extLst>
            </p:cNvPr>
            <p:cNvSpPr/>
            <p:nvPr/>
          </p:nvSpPr>
          <p:spPr>
            <a:xfrm>
              <a:off x="10293218" y="3695649"/>
              <a:ext cx="1051438" cy="707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캡쳐사진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B868B0D-1DF9-4D8E-9D7C-1D067591D477}"/>
                </a:ext>
              </a:extLst>
            </p:cNvPr>
            <p:cNvSpPr/>
            <p:nvPr/>
          </p:nvSpPr>
          <p:spPr>
            <a:xfrm>
              <a:off x="10469383" y="4509135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셔터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93A1C86-CF74-40A7-9F99-0D017718E9F0}"/>
                </a:ext>
              </a:extLst>
            </p:cNvPr>
            <p:cNvSpPr/>
            <p:nvPr/>
          </p:nvSpPr>
          <p:spPr>
            <a:xfrm>
              <a:off x="10217216" y="5435279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연결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8D46117-FDB2-46B6-83CD-37B272DAD4A6}"/>
                </a:ext>
              </a:extLst>
            </p:cNvPr>
            <p:cNvSpPr/>
            <p:nvPr/>
          </p:nvSpPr>
          <p:spPr>
            <a:xfrm>
              <a:off x="10631770" y="5435279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디버그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A8D51C0-3660-4978-97E6-3A868C664F2C}"/>
                </a:ext>
              </a:extLst>
            </p:cNvPr>
            <p:cNvSpPr/>
            <p:nvPr/>
          </p:nvSpPr>
          <p:spPr>
            <a:xfrm>
              <a:off x="11045171" y="54437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종료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6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89791-4A2F-4CBB-909A-5CFF88B2F466}"/>
              </a:ext>
            </a:extLst>
          </p:cNvPr>
          <p:cNvSpPr txBox="1"/>
          <p:nvPr/>
        </p:nvSpPr>
        <p:spPr>
          <a:xfrm>
            <a:off x="0" y="2228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ko-KR" altLang="en-US" sz="7200" b="1" spc="-1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666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"/>
    </mc:Choice>
    <mc:Fallback xmlns="">
      <p:transition spd="slow" advTm="54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04065440-1173-471A-80FF-3E4E4FE95A77}"/>
              </a:ext>
            </a:extLst>
          </p:cNvPr>
          <p:cNvGrpSpPr/>
          <p:nvPr/>
        </p:nvGrpSpPr>
        <p:grpSpPr>
          <a:xfrm>
            <a:off x="8436337" y="2179706"/>
            <a:ext cx="2293272" cy="1823537"/>
            <a:chOff x="8155823" y="3533578"/>
            <a:chExt cx="3569702" cy="2867728"/>
          </a:xfrm>
        </p:grpSpPr>
        <p:pic>
          <p:nvPicPr>
            <p:cNvPr id="235" name="Picture 14" descr="geek  이미지 검색결과&quot;">
              <a:extLst>
                <a:ext uri="{FF2B5EF4-FFF2-40B4-BE49-F238E27FC236}">
                  <a16:creationId xmlns:a16="http://schemas.microsoft.com/office/drawing/2014/main" id="{FD52DC35-2497-48E1-9E6C-17CE3177A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497" y="3533578"/>
              <a:ext cx="1908028" cy="142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>
              <a:extLst>
                <a:ext uri="{FF2B5EF4-FFF2-40B4-BE49-F238E27FC236}">
                  <a16:creationId xmlns:a16="http://schemas.microsoft.com/office/drawing/2014/main" id="{E5B17F77-56C9-4F32-9908-77E4FA1FF3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71166">
              <a:off x="8155823" y="3693754"/>
              <a:ext cx="1694158" cy="225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16" descr="bigbang the theory 이미지 검색결과&quot;">
              <a:extLst>
                <a:ext uri="{FF2B5EF4-FFF2-40B4-BE49-F238E27FC236}">
                  <a16:creationId xmlns:a16="http://schemas.microsoft.com/office/drawing/2014/main" id="{A51B57E3-EF5A-4E4A-8FA5-BD4F2D3EE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8055" y="4767081"/>
              <a:ext cx="2178966" cy="163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3" name="그림 182">
            <a:extLst>
              <a:ext uri="{FF2B5EF4-FFF2-40B4-BE49-F238E27FC236}">
                <a16:creationId xmlns:a16="http://schemas.microsoft.com/office/drawing/2014/main" id="{8D66AF94-335C-402A-AB3E-376F4E44A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097" y="4003243"/>
            <a:ext cx="3267748" cy="2625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WNB </a:t>
            </a:r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팀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A9596808-AA2E-4DA9-9FA2-F7073AAB21B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44F22A38-F91F-4F97-AC4C-B29241D12C94}"/>
              </a:ext>
            </a:extLst>
          </p:cNvPr>
          <p:cNvSpPr/>
          <p:nvPr/>
        </p:nvSpPr>
        <p:spPr>
          <a:xfrm>
            <a:off x="4126981" y="1199309"/>
            <a:ext cx="4404176" cy="259372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eight &amp; </a:t>
            </a:r>
            <a:r>
              <a:rPr lang="en-US" altLang="ko-KR" sz="36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ias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anna </a:t>
            </a:r>
            <a:r>
              <a:rPr lang="en-US" altLang="ko-KR" sz="3600" b="1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en-US" altLang="ko-KR" sz="3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3600" b="1" u="sng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W</a:t>
            </a:r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oman &amp; </a:t>
            </a:r>
            <a:r>
              <a:rPr lang="en-US" altLang="ko-KR" sz="3600" b="1" u="sng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</a:t>
            </a:r>
            <a:r>
              <a:rPr lang="en-US" altLang="ko-KR" sz="36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oys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842C1D97-E12D-41F9-A520-4EF5AB93C501}"/>
              </a:ext>
            </a:extLst>
          </p:cNvPr>
          <p:cNvSpPr/>
          <p:nvPr/>
        </p:nvSpPr>
        <p:spPr>
          <a:xfrm>
            <a:off x="5131731" y="4202262"/>
            <a:ext cx="360000" cy="36000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D8F01551-2943-480A-B626-3622B88EA61F}"/>
              </a:ext>
            </a:extLst>
          </p:cNvPr>
          <p:cNvSpPr/>
          <p:nvPr/>
        </p:nvSpPr>
        <p:spPr>
          <a:xfrm>
            <a:off x="4587140" y="4821453"/>
            <a:ext cx="360000" cy="36000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61AED582-92B8-482D-AB7E-7C8D82152DED}"/>
              </a:ext>
            </a:extLst>
          </p:cNvPr>
          <p:cNvSpPr/>
          <p:nvPr/>
        </p:nvSpPr>
        <p:spPr>
          <a:xfrm>
            <a:off x="5733870" y="4497487"/>
            <a:ext cx="360000" cy="36000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BB49316D-6E3C-474F-93B5-975E630B8271}"/>
              </a:ext>
            </a:extLst>
          </p:cNvPr>
          <p:cNvSpPr/>
          <p:nvPr/>
        </p:nvSpPr>
        <p:spPr>
          <a:xfrm>
            <a:off x="6657646" y="4562262"/>
            <a:ext cx="360000" cy="360000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E3E35036-9212-4384-A42B-5BD3700E25AE}"/>
              </a:ext>
            </a:extLst>
          </p:cNvPr>
          <p:cNvSpPr/>
          <p:nvPr/>
        </p:nvSpPr>
        <p:spPr>
          <a:xfrm>
            <a:off x="4839933" y="3490330"/>
            <a:ext cx="143655" cy="140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E9D990D-6984-46E2-B20E-BD457ECBF003}"/>
              </a:ext>
            </a:extLst>
          </p:cNvPr>
          <p:cNvCxnSpPr>
            <a:cxnSpLocks/>
            <a:stCxn id="195" idx="2"/>
            <a:endCxn id="188" idx="0"/>
          </p:cNvCxnSpPr>
          <p:nvPr/>
        </p:nvCxnSpPr>
        <p:spPr>
          <a:xfrm>
            <a:off x="4911761" y="3631002"/>
            <a:ext cx="399970" cy="571260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89EE0C31-77BF-4DD4-8EA8-83F1EECCD526}"/>
              </a:ext>
            </a:extLst>
          </p:cNvPr>
          <p:cNvCxnSpPr>
            <a:cxnSpLocks/>
            <a:stCxn id="204" idx="2"/>
            <a:endCxn id="194" idx="0"/>
          </p:cNvCxnSpPr>
          <p:nvPr/>
        </p:nvCxnSpPr>
        <p:spPr>
          <a:xfrm>
            <a:off x="6632762" y="3631002"/>
            <a:ext cx="204884" cy="93126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9272D70C-417E-4ADB-869C-D32A067F37D1}"/>
              </a:ext>
            </a:extLst>
          </p:cNvPr>
          <p:cNvSpPr/>
          <p:nvPr/>
        </p:nvSpPr>
        <p:spPr>
          <a:xfrm>
            <a:off x="6560934" y="3490330"/>
            <a:ext cx="143655" cy="1406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C48F44D2-06B7-4DC0-8A37-1754615D7E48}"/>
              </a:ext>
            </a:extLst>
          </p:cNvPr>
          <p:cNvCxnSpPr>
            <a:cxnSpLocks/>
            <a:stCxn id="204" idx="2"/>
            <a:endCxn id="192" idx="0"/>
          </p:cNvCxnSpPr>
          <p:nvPr/>
        </p:nvCxnSpPr>
        <p:spPr>
          <a:xfrm flipH="1">
            <a:off x="5913870" y="3631002"/>
            <a:ext cx="718892" cy="86648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4868CF0A-187D-4472-AB13-72A3EA01D790}"/>
              </a:ext>
            </a:extLst>
          </p:cNvPr>
          <p:cNvCxnSpPr>
            <a:cxnSpLocks/>
            <a:stCxn id="204" idx="2"/>
            <a:endCxn id="190" idx="0"/>
          </p:cNvCxnSpPr>
          <p:nvPr/>
        </p:nvCxnSpPr>
        <p:spPr>
          <a:xfrm flipH="1">
            <a:off x="4767140" y="3631002"/>
            <a:ext cx="1865622" cy="119045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9FF7E866-3BA5-4130-BB95-C6EA825F6272}"/>
              </a:ext>
            </a:extLst>
          </p:cNvPr>
          <p:cNvSpPr/>
          <p:nvPr/>
        </p:nvSpPr>
        <p:spPr>
          <a:xfrm>
            <a:off x="871101" y="1471002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9251C641-4AB1-4116-BAA4-F3192B1EEFAF}"/>
              </a:ext>
            </a:extLst>
          </p:cNvPr>
          <p:cNvSpPr txBox="1"/>
          <p:nvPr/>
        </p:nvSpPr>
        <p:spPr>
          <a:xfrm>
            <a:off x="991459" y="2106205"/>
            <a:ext cx="19192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WNB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9E6A1674-6648-491E-AA5F-35A7C7BDF622}"/>
                  </a:ext>
                </a:extLst>
              </p:cNvPr>
              <p:cNvSpPr/>
              <p:nvPr/>
            </p:nvSpPr>
            <p:spPr>
              <a:xfrm>
                <a:off x="7563145" y="1309147"/>
                <a:ext cx="4374995" cy="7890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600" b="1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나눔명조 ExtraBold" panose="02020603020101020101" pitchFamily="18" charset="-127"/>
                  </a:rPr>
                  <a:t>Linear Hypothesis; prediction and model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𝐻</m:t>
                    </m:r>
                    <m:d>
                      <m:dPr>
                        <m:ctrlP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𝑊𝑥</m:t>
                    </m:r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+</m:t>
                    </m:r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𝑏</m:t>
                    </m:r>
                  </m:oMath>
                </a14:m>
                <a:r>
                  <a:rPr lang="en-US" altLang="ko-KR" sz="1600" dirty="0">
                    <a:solidFill>
                      <a:schemeClr val="bg1">
                        <a:lumMod val="6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𝑐𝑜𝑠𝑡</m:t>
                    </m:r>
                    <m:r>
                      <a:rPr lang="en-US" altLang="ko-KR" sz="16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𝑖</m:t>
                        </m:r>
                        <m: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16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16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나눔명조 ExtraBold" panose="02020603020101020101" pitchFamily="18" charset="-127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나눔명조 ExtraBold" panose="02020603020101020101" pitchFamily="18" charset="-127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mc:Choice>
        <mc:Fallback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9E6A1674-6648-491E-AA5F-35A7C7BDF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145" y="1309147"/>
                <a:ext cx="4374995" cy="789062"/>
              </a:xfrm>
              <a:prstGeom prst="rect">
                <a:avLst/>
              </a:prstGeom>
              <a:blipFill>
                <a:blip r:embed="rId7"/>
                <a:stretch>
                  <a:fillRect l="-837" b="-6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TextBox 241">
            <a:extLst>
              <a:ext uri="{FF2B5EF4-FFF2-40B4-BE49-F238E27FC236}">
                <a16:creationId xmlns:a16="http://schemas.microsoft.com/office/drawing/2014/main" id="{8337070E-289E-4B6F-A246-C1F9F354429E}"/>
              </a:ext>
            </a:extLst>
          </p:cNvPr>
          <p:cNvSpPr txBox="1"/>
          <p:nvPr/>
        </p:nvSpPr>
        <p:spPr>
          <a:xfrm>
            <a:off x="7645142" y="4046560"/>
            <a:ext cx="4292149" cy="2211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아빠는 엔지니어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하드웨어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엄마도 엔지니어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두아들은 학생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BEC2BD-2B8A-4D2E-B90F-09CD2D49E380}"/>
              </a:ext>
            </a:extLst>
          </p:cNvPr>
          <p:cNvSpPr/>
          <p:nvPr/>
        </p:nvSpPr>
        <p:spPr>
          <a:xfrm>
            <a:off x="6704589" y="2297151"/>
            <a:ext cx="1242909" cy="5590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2E2D177D-27AD-4B34-B3B3-892731278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3315" y="3560666"/>
            <a:ext cx="2416677" cy="20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서비스 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0D58CC-B75F-42BE-9629-306098B00E10}"/>
              </a:ext>
            </a:extLst>
          </p:cNvPr>
          <p:cNvSpPr/>
          <p:nvPr/>
        </p:nvSpPr>
        <p:spPr>
          <a:xfrm>
            <a:off x="457761" y="1269107"/>
            <a:ext cx="11276477" cy="205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소음이 들리면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카메라로 주변을 스캔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32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소음이 화면에 보여요</a:t>
            </a:r>
            <a:r>
              <a:rPr lang="en-US" altLang="ko-KR" sz="32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!”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6B50A1-BD3D-4862-8ADC-EA0D24A0F82F}"/>
              </a:ext>
            </a:extLst>
          </p:cNvPr>
          <p:cNvSpPr/>
          <p:nvPr/>
        </p:nvSpPr>
        <p:spPr>
          <a:xfrm>
            <a:off x="4637806" y="1424650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35F11E5-F541-4C59-A51C-ADF49B354970}"/>
              </a:ext>
            </a:extLst>
          </p:cNvPr>
          <p:cNvSpPr/>
          <p:nvPr/>
        </p:nvSpPr>
        <p:spPr>
          <a:xfrm>
            <a:off x="7017379" y="1424650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115B56E-A457-4425-BF5C-8AED0AA970EE}"/>
              </a:ext>
            </a:extLst>
          </p:cNvPr>
          <p:cNvSpPr/>
          <p:nvPr/>
        </p:nvSpPr>
        <p:spPr>
          <a:xfrm>
            <a:off x="9396952" y="1424650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AC2CBB6-FEF3-489C-96E5-B1A6D84E1929}"/>
              </a:ext>
            </a:extLst>
          </p:cNvPr>
          <p:cNvSpPr/>
          <p:nvPr/>
        </p:nvSpPr>
        <p:spPr>
          <a:xfrm>
            <a:off x="457761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5B6B4AB-D9EB-4D8F-B3E3-0FAFDBE1F63D}"/>
              </a:ext>
            </a:extLst>
          </p:cNvPr>
          <p:cNvSpPr/>
          <p:nvPr/>
        </p:nvSpPr>
        <p:spPr>
          <a:xfrm>
            <a:off x="2837334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8B636AA-82C2-4A98-93CA-5FDB26D15AAE}"/>
              </a:ext>
            </a:extLst>
          </p:cNvPr>
          <p:cNvSpPr/>
          <p:nvPr/>
        </p:nvSpPr>
        <p:spPr>
          <a:xfrm>
            <a:off x="5216907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FED0EF-2FF2-4B29-B4C1-D62A3637BCE7}"/>
              </a:ext>
            </a:extLst>
          </p:cNvPr>
          <p:cNvSpPr/>
          <p:nvPr/>
        </p:nvSpPr>
        <p:spPr>
          <a:xfrm>
            <a:off x="7559860" y="4327773"/>
            <a:ext cx="3598376" cy="1972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생활 소음을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눈으로 보고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사진으로 찍을 수 있어요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C73AB6-EE18-4D22-9376-A7541A349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741" y="1472104"/>
            <a:ext cx="1547598" cy="19198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73DF4E-9F23-4EAD-8B5C-E867F5EC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76" y="1637647"/>
            <a:ext cx="1904649" cy="19046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788384-E1DF-4048-B8C8-39C2C5D19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791" y="1771991"/>
            <a:ext cx="904620" cy="996604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9B846F57-35EC-412A-B0E8-0A235A452F2E}"/>
              </a:ext>
            </a:extLst>
          </p:cNvPr>
          <p:cNvGrpSpPr/>
          <p:nvPr/>
        </p:nvGrpSpPr>
        <p:grpSpPr>
          <a:xfrm>
            <a:off x="9482835" y="1851141"/>
            <a:ext cx="540000" cy="369607"/>
            <a:chOff x="7206495" y="-543525"/>
            <a:chExt cx="540000" cy="369607"/>
          </a:xfrm>
          <a:solidFill>
            <a:schemeClr val="tx1"/>
          </a:solidFill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533D40C-592A-4B71-82C8-87B70ECF64EE}"/>
                </a:ext>
              </a:extLst>
            </p:cNvPr>
            <p:cNvSpPr/>
            <p:nvPr/>
          </p:nvSpPr>
          <p:spPr>
            <a:xfrm>
              <a:off x="7206495" y="-543525"/>
              <a:ext cx="540000" cy="72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C4DBBCF-0221-4386-81DC-CCB7FA62DAE5}"/>
                </a:ext>
              </a:extLst>
            </p:cNvPr>
            <p:cNvSpPr/>
            <p:nvPr/>
          </p:nvSpPr>
          <p:spPr>
            <a:xfrm>
              <a:off x="7206495" y="-533918"/>
              <a:ext cx="72000" cy="36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C0F3403-8AF1-4B5A-83AE-F84A33D54F36}"/>
              </a:ext>
            </a:extLst>
          </p:cNvPr>
          <p:cNvGrpSpPr/>
          <p:nvPr/>
        </p:nvGrpSpPr>
        <p:grpSpPr>
          <a:xfrm flipH="1">
            <a:off x="10938102" y="1855944"/>
            <a:ext cx="540000" cy="369607"/>
            <a:chOff x="7206495" y="-543525"/>
            <a:chExt cx="540000" cy="369607"/>
          </a:xfrm>
          <a:solidFill>
            <a:schemeClr val="tx1"/>
          </a:solidFill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A58F08A-618F-4555-8D3F-F724D83E91BB}"/>
                </a:ext>
              </a:extLst>
            </p:cNvPr>
            <p:cNvSpPr/>
            <p:nvPr/>
          </p:nvSpPr>
          <p:spPr>
            <a:xfrm>
              <a:off x="7206495" y="-543525"/>
              <a:ext cx="540000" cy="72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FB5300B-8447-4B79-BD12-EDFCD17A0853}"/>
                </a:ext>
              </a:extLst>
            </p:cNvPr>
            <p:cNvSpPr/>
            <p:nvPr/>
          </p:nvSpPr>
          <p:spPr>
            <a:xfrm>
              <a:off x="7206495" y="-533918"/>
              <a:ext cx="72000" cy="36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15883C6-32E4-45D9-A0E4-27B3EC90D9F9}"/>
              </a:ext>
            </a:extLst>
          </p:cNvPr>
          <p:cNvGrpSpPr/>
          <p:nvPr/>
        </p:nvGrpSpPr>
        <p:grpSpPr>
          <a:xfrm flipH="1" flipV="1">
            <a:off x="10938102" y="2837077"/>
            <a:ext cx="540000" cy="369607"/>
            <a:chOff x="7206495" y="-543525"/>
            <a:chExt cx="540000" cy="369607"/>
          </a:xfrm>
          <a:solidFill>
            <a:schemeClr val="tx1"/>
          </a:solidFill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44D2956-DA84-48AD-A67F-6D679D562CE2}"/>
                </a:ext>
              </a:extLst>
            </p:cNvPr>
            <p:cNvSpPr/>
            <p:nvPr/>
          </p:nvSpPr>
          <p:spPr>
            <a:xfrm>
              <a:off x="7206495" y="-543525"/>
              <a:ext cx="540000" cy="72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5AE295E-8EB0-45E3-8FE1-303B385A9435}"/>
                </a:ext>
              </a:extLst>
            </p:cNvPr>
            <p:cNvSpPr/>
            <p:nvPr/>
          </p:nvSpPr>
          <p:spPr>
            <a:xfrm>
              <a:off x="7206495" y="-533918"/>
              <a:ext cx="72000" cy="36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C8703B-2E38-42EA-BE1B-EDEE361F7E67}"/>
              </a:ext>
            </a:extLst>
          </p:cNvPr>
          <p:cNvGrpSpPr/>
          <p:nvPr/>
        </p:nvGrpSpPr>
        <p:grpSpPr>
          <a:xfrm flipV="1">
            <a:off x="9518835" y="2844868"/>
            <a:ext cx="540000" cy="361816"/>
            <a:chOff x="7206495" y="-543525"/>
            <a:chExt cx="540000" cy="369607"/>
          </a:xfrm>
          <a:solidFill>
            <a:schemeClr val="tx1"/>
          </a:solidFill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2DBB597-1309-4018-A9AA-57AB0E4812F9}"/>
                </a:ext>
              </a:extLst>
            </p:cNvPr>
            <p:cNvSpPr/>
            <p:nvPr/>
          </p:nvSpPr>
          <p:spPr>
            <a:xfrm>
              <a:off x="7206495" y="-543525"/>
              <a:ext cx="540000" cy="72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56CCE03C-DBA7-4D72-B530-61B72C38CA90}"/>
                </a:ext>
              </a:extLst>
            </p:cNvPr>
            <p:cNvSpPr/>
            <p:nvPr/>
          </p:nvSpPr>
          <p:spPr>
            <a:xfrm>
              <a:off x="7206495" y="-533918"/>
              <a:ext cx="72000" cy="360000"/>
            </a:xfrm>
            <a:prstGeom prst="rect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81871B2-B3F5-4CD4-BC57-7359602C1F89}"/>
              </a:ext>
            </a:extLst>
          </p:cNvPr>
          <p:cNvSpPr/>
          <p:nvPr/>
        </p:nvSpPr>
        <p:spPr>
          <a:xfrm>
            <a:off x="9934049" y="2481972"/>
            <a:ext cx="108705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45745273-3CC1-4164-AB05-7938D958F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972" y="1432114"/>
            <a:ext cx="2167603" cy="2167603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A9596808-AA2E-4DA9-9FA2-F7073AAB21B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id="{7CD0352C-AB75-4EA9-AD91-5952714F4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27" y="4372062"/>
            <a:ext cx="1271153" cy="1271153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2B15FEB8-516D-4691-BA69-33D6E3E94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2" y="4504760"/>
            <a:ext cx="1493269" cy="1493269"/>
          </a:xfrm>
          <a:prstGeom prst="rect">
            <a:avLst/>
          </a:prstGeom>
        </p:spPr>
      </p:pic>
      <p:pic>
        <p:nvPicPr>
          <p:cNvPr id="171" name="그림 170">
            <a:extLst>
              <a:ext uri="{FF2B5EF4-FFF2-40B4-BE49-F238E27FC236}">
                <a16:creationId xmlns:a16="http://schemas.microsoft.com/office/drawing/2014/main" id="{527687CF-6427-48C3-A9C3-F3C8F8D5F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04" y="5521212"/>
            <a:ext cx="719213" cy="892214"/>
          </a:xfrm>
          <a:prstGeom prst="rect">
            <a:avLst/>
          </a:prstGeom>
        </p:spPr>
      </p:pic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FF0088B4-ECBA-4FD4-841E-11CC622EC197}"/>
              </a:ext>
            </a:extLst>
          </p:cNvPr>
          <p:cNvCxnSpPr/>
          <p:nvPr/>
        </p:nvCxnSpPr>
        <p:spPr>
          <a:xfrm>
            <a:off x="934926" y="5530472"/>
            <a:ext cx="12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그림 174">
            <a:extLst>
              <a:ext uri="{FF2B5EF4-FFF2-40B4-BE49-F238E27FC236}">
                <a16:creationId xmlns:a16="http://schemas.microsoft.com/office/drawing/2014/main" id="{0390F2F7-3F55-4E1A-AC69-C167DC091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31" y="4597344"/>
            <a:ext cx="761875" cy="761875"/>
          </a:xfrm>
          <a:prstGeom prst="rect">
            <a:avLst/>
          </a:prstGeom>
        </p:spPr>
      </p:pic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A2115D18-5937-4FAD-959D-710F1ACC48A8}"/>
              </a:ext>
            </a:extLst>
          </p:cNvPr>
          <p:cNvCxnSpPr>
            <a:cxnSpLocks/>
          </p:cNvCxnSpPr>
          <p:nvPr/>
        </p:nvCxnSpPr>
        <p:spPr>
          <a:xfrm>
            <a:off x="5666907" y="5532544"/>
            <a:ext cx="12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그림 178">
            <a:extLst>
              <a:ext uri="{FF2B5EF4-FFF2-40B4-BE49-F238E27FC236}">
                <a16:creationId xmlns:a16="http://schemas.microsoft.com/office/drawing/2014/main" id="{CB6FF07B-71AC-4C0E-8A9A-73B11AA28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796" y="5517632"/>
            <a:ext cx="719213" cy="892214"/>
          </a:xfrm>
          <a:prstGeom prst="rect">
            <a:avLst/>
          </a:prstGeom>
        </p:spPr>
      </p:pic>
      <p:pic>
        <p:nvPicPr>
          <p:cNvPr id="181" name="그림 180">
            <a:extLst>
              <a:ext uri="{FF2B5EF4-FFF2-40B4-BE49-F238E27FC236}">
                <a16:creationId xmlns:a16="http://schemas.microsoft.com/office/drawing/2014/main" id="{3F334844-658A-4FEB-9C8F-A85B30E00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00" y="5522036"/>
            <a:ext cx="719213" cy="8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7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층간소음 분쟁 급속히 증가 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코로나 확산에 따른 </a:t>
            </a:r>
            <a:endParaRPr lang="en-US" altLang="ko-KR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재택근무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개학연기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외출자재 가정 증가</a:t>
            </a:r>
            <a:endParaRPr lang="en-US" altLang="ko-KR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이웃간 층간소음 갈등 증가 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(2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전월대비 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80% 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증가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2~5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월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전년대비 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1.7</a:t>
            </a: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층간소음의 대부분 아이들 뛰는 소리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en-US" altLang="ko-KR" sz="2200" b="1" dirty="0">
              <a:solidFill>
                <a:schemeClr val="accent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</a:t>
            </a:r>
            <a:r>
              <a:rPr lang="en-US" altLang="ko-KR" sz="2200" u="sng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en-US" altLang="ko-KR" sz="2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원인미상의 층간소음이 </a:t>
            </a:r>
            <a:r>
              <a: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13% (8</a:t>
            </a:r>
            <a:r>
              <a:rPr lang="ko-KR" altLang="en-US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분의 </a:t>
            </a:r>
            <a:r>
              <a: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층간소음의 사후 증명이</a:t>
            </a:r>
            <a:r>
              <a: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어렵고</a:t>
            </a:r>
            <a:r>
              <a: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분쟁 불씨 여전함</a:t>
            </a:r>
            <a:r>
              <a:rPr lang="en-US" altLang="ko-KR" sz="2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개발배경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9C10E272-4F9B-43C5-ABC4-51050E427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6958299"/>
              </p:ext>
            </p:extLst>
          </p:nvPr>
        </p:nvGraphicFramePr>
        <p:xfrm>
          <a:off x="7524884" y="1319869"/>
          <a:ext cx="3670802" cy="1381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A0E97C7E-3CC0-493B-A892-06C6A07D6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121543"/>
              </p:ext>
            </p:extLst>
          </p:nvPr>
        </p:nvGraphicFramePr>
        <p:xfrm>
          <a:off x="6992588" y="3220289"/>
          <a:ext cx="4557653" cy="2720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64540020-0F23-4C0B-BB50-074BB07452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067858"/>
              </p:ext>
            </p:extLst>
          </p:nvPr>
        </p:nvGraphicFramePr>
        <p:xfrm>
          <a:off x="9303831" y="3542506"/>
          <a:ext cx="2258493" cy="2377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5873A9C-FA0E-4A43-99D2-5830C4AF45B0}"/>
              </a:ext>
            </a:extLst>
          </p:cNvPr>
          <p:cNvSpPr txBox="1"/>
          <p:nvPr/>
        </p:nvSpPr>
        <p:spPr>
          <a:xfrm>
            <a:off x="457761" y="5940942"/>
            <a:ext cx="8748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층간소음이나 기타 원인음을 카메라처럼 찍을 수  있다면</a:t>
            </a:r>
            <a:r>
              <a:rPr lang="en-US" altLang="ko-KR" sz="28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?”</a:t>
            </a:r>
            <a:r>
              <a:rPr lang="ko-KR" altLang="en-US" sz="28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7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5313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타이젠 </a:t>
            </a: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 +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지원 하드웨어 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타이젠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OS 5.5 : MIPI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지원모델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(CSI/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DSI/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디스플레이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 전용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7”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디스플레이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(DSI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케이스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(CSI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인터페이스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MCP3008 (ADC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컨버터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MAX4466 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 앰프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피에조 부저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버튼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브레드보드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점퍼선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바디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(3D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(1/6)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7" name="그림 6" descr="음악, 피아노이(가) 표시된 사진&#10;&#10;자동 생성된 설명">
            <a:extLst>
              <a:ext uri="{FF2B5EF4-FFF2-40B4-BE49-F238E27FC236}">
                <a16:creationId xmlns:a16="http://schemas.microsoft.com/office/drawing/2014/main" id="{7BA89B20-4DD6-4A7E-B912-72F8FF4A13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15" y="3835686"/>
            <a:ext cx="1150779" cy="773916"/>
          </a:xfrm>
          <a:prstGeom prst="rect">
            <a:avLst/>
          </a:prstGeom>
        </p:spPr>
      </p:pic>
      <p:pic>
        <p:nvPicPr>
          <p:cNvPr id="12" name="그림 11" descr="표지판이(가) 표시된 사진&#10;&#10;자동 생성된 설명">
            <a:extLst>
              <a:ext uri="{FF2B5EF4-FFF2-40B4-BE49-F238E27FC236}">
                <a16:creationId xmlns:a16="http://schemas.microsoft.com/office/drawing/2014/main" id="{5634CF7E-0A1E-4BC7-AC84-609DE3193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50" y="3394545"/>
            <a:ext cx="1239200" cy="9294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802D280-3BFA-4F9E-98C2-42FB64E61E00}"/>
              </a:ext>
            </a:extLst>
          </p:cNvPr>
          <p:cNvGrpSpPr/>
          <p:nvPr/>
        </p:nvGrpSpPr>
        <p:grpSpPr>
          <a:xfrm>
            <a:off x="7344383" y="4348264"/>
            <a:ext cx="3869674" cy="2343196"/>
            <a:chOff x="4451531" y="3171217"/>
            <a:chExt cx="7511375" cy="4460649"/>
          </a:xfrm>
        </p:grpSpPr>
        <p:pic>
          <p:nvPicPr>
            <p:cNvPr id="16" name="그림 15" descr="전자기기, 실내, 테이블, 앉아있는이(가) 표시된 사진&#10;&#10;자동 생성된 설명">
              <a:extLst>
                <a:ext uri="{FF2B5EF4-FFF2-40B4-BE49-F238E27FC236}">
                  <a16:creationId xmlns:a16="http://schemas.microsoft.com/office/drawing/2014/main" id="{4E826CE8-9207-4641-8155-1779DC0D1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1531" y="4003585"/>
              <a:ext cx="3288935" cy="2415877"/>
            </a:xfrm>
            <a:prstGeom prst="rect">
              <a:avLst/>
            </a:prstGeom>
          </p:spPr>
        </p:pic>
        <p:pic>
          <p:nvPicPr>
            <p:cNvPr id="19" name="그림 18" descr="전자기기, 표지판, 앉아있는, 어두운이(가) 표시된 사진&#10;&#10;자동 생성된 설명">
              <a:extLst>
                <a:ext uri="{FF2B5EF4-FFF2-40B4-BE49-F238E27FC236}">
                  <a16:creationId xmlns:a16="http://schemas.microsoft.com/office/drawing/2014/main" id="{B747FC10-34A5-455D-9017-162FC0C5D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2257" y="3171217"/>
              <a:ext cx="4460649" cy="446064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DAF97E1-BE4A-4C81-9A7A-213412DEC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13" y="1611864"/>
            <a:ext cx="776573" cy="750838"/>
          </a:xfrm>
          <a:prstGeom prst="rect">
            <a:avLst/>
          </a:prstGeom>
        </p:spPr>
      </p:pic>
      <p:pic>
        <p:nvPicPr>
          <p:cNvPr id="26" name="그림 25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FC3F1AFB-2A8B-4302-88D5-2F646D3BD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586" y="2262307"/>
            <a:ext cx="1731523" cy="173152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4B9EE0-DC17-42DE-976D-A42F5880A1D4}"/>
              </a:ext>
            </a:extLst>
          </p:cNvPr>
          <p:cNvSpPr/>
          <p:nvPr/>
        </p:nvSpPr>
        <p:spPr>
          <a:xfrm>
            <a:off x="6984428" y="1468877"/>
            <a:ext cx="4503938" cy="4974472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 descr="앉아있는, 어두운, 노트북, 컴퓨터이(가) 표시된 사진&#10;&#10;자동 생성된 설명">
            <a:extLst>
              <a:ext uri="{FF2B5EF4-FFF2-40B4-BE49-F238E27FC236}">
                <a16:creationId xmlns:a16="http://schemas.microsoft.com/office/drawing/2014/main" id="{D5C76072-2950-444B-B057-1D2071E5D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21" y="1038183"/>
            <a:ext cx="2134995" cy="160124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2F77E84-F1E5-4D1F-9C40-A4862BFF4F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880" y="1987283"/>
            <a:ext cx="1914729" cy="19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7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16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회로 구성  및 배선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소리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8 x MAX4466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⇒ MCP3008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변환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디스플레이 출력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(2/6)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4B9EE0-DC17-42DE-976D-A42F5880A1D4}"/>
              </a:ext>
            </a:extLst>
          </p:cNvPr>
          <p:cNvSpPr/>
          <p:nvPr/>
        </p:nvSpPr>
        <p:spPr>
          <a:xfrm>
            <a:off x="457761" y="2948939"/>
            <a:ext cx="11223699" cy="3494409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6046EC52-5F8A-4695-856B-22E59713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0" y="3026067"/>
            <a:ext cx="5713850" cy="33655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EAA1AE-FCB4-4ADA-99D3-5317EA0CB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0" y="3677038"/>
            <a:ext cx="4684775" cy="203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1619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3D 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 디스플레이 전용 케이스 부착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흡음형 마이크 고정 장치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(3/6)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4B9EE0-DC17-42DE-976D-A42F5880A1D4}"/>
              </a:ext>
            </a:extLst>
          </p:cNvPr>
          <p:cNvSpPr/>
          <p:nvPr/>
        </p:nvSpPr>
        <p:spPr>
          <a:xfrm>
            <a:off x="457761" y="2948939"/>
            <a:ext cx="11223699" cy="3494409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거울, 앉아있는, 모니터, 비디오이(가) 표시된 사진&#10;&#10;자동 생성된 설명">
            <a:extLst>
              <a:ext uri="{FF2B5EF4-FFF2-40B4-BE49-F238E27FC236}">
                <a16:creationId xmlns:a16="http://schemas.microsoft.com/office/drawing/2014/main" id="{AE50DCDC-C9FC-497D-9F74-5B1B18FC2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43" y="3161116"/>
            <a:ext cx="3360000" cy="2520000"/>
          </a:xfrm>
          <a:prstGeom prst="rect">
            <a:avLst/>
          </a:prstGeom>
        </p:spPr>
      </p:pic>
      <p:pic>
        <p:nvPicPr>
          <p:cNvPr id="18" name="그림 17" descr="실내, 모니터, 상자, 전자레인지이(가) 표시된 사진&#10;&#10;자동 생성된 설명">
            <a:extLst>
              <a:ext uri="{FF2B5EF4-FFF2-40B4-BE49-F238E27FC236}">
                <a16:creationId xmlns:a16="http://schemas.microsoft.com/office/drawing/2014/main" id="{3A91382D-5D20-4598-81E8-C0C0AECB4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74" y="3161116"/>
            <a:ext cx="3355340" cy="25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A08977-2037-4FEB-8DE8-15F18F90A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5" y="3163426"/>
            <a:ext cx="3360000" cy="252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0310DD5-5429-4789-B56B-4153FD137A4D}"/>
              </a:ext>
            </a:extLst>
          </p:cNvPr>
          <p:cNvSpPr txBox="1"/>
          <p:nvPr/>
        </p:nvSpPr>
        <p:spPr>
          <a:xfrm>
            <a:off x="606705" y="5876411"/>
            <a:ext cx="33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 </a:t>
            </a:r>
            <a:r>
              <a:rPr lang="ko-KR" altLang="en-US" sz="1400">
                <a:latin typeface="나눔바른펜" panose="020B0503000000000000" pitchFamily="50" charset="-127"/>
                <a:ea typeface="나눔바른펜" panose="020B0503000000000000" pitchFamily="50" charset="-127"/>
              </a:rPr>
              <a:t>케이스 부착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모델링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9E851B-32B1-4814-92C2-8B3007FDB688}"/>
              </a:ext>
            </a:extLst>
          </p:cNvPr>
          <p:cNvSpPr txBox="1"/>
          <p:nvPr/>
        </p:nvSpPr>
        <p:spPr>
          <a:xfrm>
            <a:off x="4376214" y="5876410"/>
            <a:ext cx="33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라즈베리파이 케이스 결합 상태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04057A-6A55-421A-99BE-EE028D550E93}"/>
              </a:ext>
            </a:extLst>
          </p:cNvPr>
          <p:cNvSpPr txBox="1"/>
          <p:nvPr/>
        </p:nvSpPr>
        <p:spPr>
          <a:xfrm>
            <a:off x="8155043" y="5875895"/>
            <a:ext cx="336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3D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프린트 출력물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 고정부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케이스 결합부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084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8686239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소리 수신 및 프로세싱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 앰프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(MAX4466)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선택기준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가성비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노이즈 내성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높은 게인 값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지형성 마이크 구조 설계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흡음재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차음재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빠른 푸리에 변환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(FFT; Fast Fourier Transform)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을 통한 주파수 분석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(4/6)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pic>
        <p:nvPicPr>
          <p:cNvPr id="5" name="그림 4" descr="표지판이(가) 표시된 사진&#10;&#10;자동 생성된 설명">
            <a:extLst>
              <a:ext uri="{FF2B5EF4-FFF2-40B4-BE49-F238E27FC236}">
                <a16:creationId xmlns:a16="http://schemas.microsoft.com/office/drawing/2014/main" id="{4A7A1CFC-7776-4B3F-BE73-9C53E294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996" y="1791088"/>
            <a:ext cx="1007860" cy="7558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D11419-46D9-43E2-B021-C8E0C252B00C}"/>
              </a:ext>
            </a:extLst>
          </p:cNvPr>
          <p:cNvGrpSpPr/>
          <p:nvPr/>
        </p:nvGrpSpPr>
        <p:grpSpPr>
          <a:xfrm>
            <a:off x="7639072" y="2922574"/>
            <a:ext cx="2491740" cy="903922"/>
            <a:chOff x="4080510" y="3735705"/>
            <a:chExt cx="4200525" cy="1628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6A993CB-394E-44B6-AFD1-D58CBED7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0510" y="3745230"/>
              <a:ext cx="2133600" cy="16192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36AFB5-8573-4A12-99CA-066EDF41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4110" y="3735705"/>
              <a:ext cx="2066925" cy="1628775"/>
            </a:xfrm>
            <a:prstGeom prst="rect">
              <a:avLst/>
            </a:prstGeom>
          </p:spPr>
        </p:pic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64D5E6-D238-46D6-8C07-D5F813C4B1BD}"/>
              </a:ext>
            </a:extLst>
          </p:cNvPr>
          <p:cNvSpPr/>
          <p:nvPr/>
        </p:nvSpPr>
        <p:spPr>
          <a:xfrm>
            <a:off x="9144000" y="1608490"/>
            <a:ext cx="134844" cy="112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B34163-5D46-4D8C-88BC-CE37FC1DC73F}"/>
              </a:ext>
            </a:extLst>
          </p:cNvPr>
          <p:cNvSpPr/>
          <p:nvPr/>
        </p:nvSpPr>
        <p:spPr>
          <a:xfrm>
            <a:off x="8959152" y="1608490"/>
            <a:ext cx="134844" cy="11210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809664-791F-4FE5-8F12-681996829856}"/>
              </a:ext>
            </a:extLst>
          </p:cNvPr>
          <p:cNvSpPr/>
          <p:nvPr/>
        </p:nvSpPr>
        <p:spPr>
          <a:xfrm>
            <a:off x="8890277" y="2023111"/>
            <a:ext cx="45129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E521E5A-70FA-4166-A53C-F2E0703AB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60" y="1733293"/>
            <a:ext cx="899676" cy="899676"/>
          </a:xfrm>
          <a:prstGeom prst="rect">
            <a:avLst/>
          </a:prstGeom>
        </p:spPr>
      </p:pic>
      <p:pic>
        <p:nvPicPr>
          <p:cNvPr id="47" name="그림 46" descr="담장, 건물이(가) 표시된 사진&#10;&#10;자동 생성된 설명">
            <a:extLst>
              <a:ext uri="{FF2B5EF4-FFF2-40B4-BE49-F238E27FC236}">
                <a16:creationId xmlns:a16="http://schemas.microsoft.com/office/drawing/2014/main" id="{EEF7B94C-EF97-481E-B086-6AD1AB8F5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893" y="2055060"/>
            <a:ext cx="680517" cy="22795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A4FE1A04-3087-45E0-BE9E-A32AFD5C2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049" y="1893779"/>
            <a:ext cx="1211580" cy="496336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9A5DE814-F8E2-4CEA-A490-36039578DE57}"/>
              </a:ext>
            </a:extLst>
          </p:cNvPr>
          <p:cNvSpPr/>
          <p:nvPr/>
        </p:nvSpPr>
        <p:spPr>
          <a:xfrm>
            <a:off x="9299410" y="1204167"/>
            <a:ext cx="751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차음재</a:t>
            </a:r>
            <a:endParaRPr lang="ko-KR" altLang="en-US" sz="10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79AA9A-65C6-42F1-878D-49A1137230C8}"/>
              </a:ext>
            </a:extLst>
          </p:cNvPr>
          <p:cNvSpPr/>
          <p:nvPr/>
        </p:nvSpPr>
        <p:spPr>
          <a:xfrm>
            <a:off x="8281035" y="1214027"/>
            <a:ext cx="7518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흡음재</a:t>
            </a:r>
            <a:endParaRPr lang="ko-KR" altLang="en-US" sz="10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80558BAC-2029-4E96-B607-647B2F07EBB4}"/>
              </a:ext>
            </a:extLst>
          </p:cNvPr>
          <p:cNvCxnSpPr/>
          <p:nvPr/>
        </p:nvCxnSpPr>
        <p:spPr>
          <a:xfrm flipH="1">
            <a:off x="9341567" y="1450388"/>
            <a:ext cx="128188" cy="28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88CDC01-4DC0-4F8F-92A2-C2FBDBFEC47E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656964" y="1460248"/>
            <a:ext cx="247754" cy="227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0ECF9AD-6C53-49BF-AAA2-E498609B9EE1}"/>
              </a:ext>
            </a:extLst>
          </p:cNvPr>
          <p:cNvSpPr/>
          <p:nvPr/>
        </p:nvSpPr>
        <p:spPr>
          <a:xfrm>
            <a:off x="457760" y="3690478"/>
            <a:ext cx="9412045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소음과 영상 매핑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마이크앰프의 배치에 따라 카메라 화각과 영상출력 해상도에 맞춰 소음 영상 셀 논리적 매핑   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프리뷰와 소음 영상 셀의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opaque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값 조절하고 영상 오버레이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브렌드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주변 마이크 앰프 소음 측정 값과 연계성을 계산하 히트맵으로 표출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63" name="그림 62" descr="실내, 천장, 방, 침대이(가) 표시된 사진&#10;&#10;자동 생성된 설명">
            <a:extLst>
              <a:ext uri="{FF2B5EF4-FFF2-40B4-BE49-F238E27FC236}">
                <a16:creationId xmlns:a16="http://schemas.microsoft.com/office/drawing/2014/main" id="{40FE9D5C-4897-4D8B-8329-FE3BCA8E3A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17" y="5153124"/>
            <a:ext cx="1874520" cy="109891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36612240-C137-49CF-B249-9C89401F8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269099"/>
              </p:ext>
            </p:extLst>
          </p:nvPr>
        </p:nvGraphicFramePr>
        <p:xfrm>
          <a:off x="9937623" y="5160663"/>
          <a:ext cx="1874520" cy="1098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6680564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021932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6405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965661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657796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6682696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4041468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512235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11122943"/>
                    </a:ext>
                  </a:extLst>
                </a:gridCol>
              </a:tblGrid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77314"/>
                  </a:ext>
                </a:extLst>
              </a:tr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987955"/>
                  </a:ext>
                </a:extLst>
              </a:tr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764210"/>
                  </a:ext>
                </a:extLst>
              </a:tr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6675356"/>
                  </a:ext>
                </a:extLst>
              </a:tr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057863"/>
                  </a:ext>
                </a:extLst>
              </a:tr>
              <a:tr h="183153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4529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75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1F2E967B-4D1E-4E77-BF6A-65B727859DF7}"/>
              </a:ext>
            </a:extLst>
          </p:cNvPr>
          <p:cNvCxnSpPr>
            <a:cxnSpLocks/>
          </p:cNvCxnSpPr>
          <p:nvPr/>
        </p:nvCxnSpPr>
        <p:spPr>
          <a:xfrm>
            <a:off x="2990850" y="3999436"/>
            <a:ext cx="0" cy="11326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B6864D3-C7EE-46F6-9E7C-7F0367D12AC8}"/>
              </a:ext>
            </a:extLst>
          </p:cNvPr>
          <p:cNvCxnSpPr>
            <a:cxnSpLocks/>
          </p:cNvCxnSpPr>
          <p:nvPr/>
        </p:nvCxnSpPr>
        <p:spPr>
          <a:xfrm>
            <a:off x="3941445" y="4085161"/>
            <a:ext cx="0" cy="20307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3F444F3-86C5-48A5-BD09-FE5ECB5EE54A}"/>
              </a:ext>
            </a:extLst>
          </p:cNvPr>
          <p:cNvCxnSpPr>
            <a:cxnSpLocks/>
          </p:cNvCxnSpPr>
          <p:nvPr/>
        </p:nvCxnSpPr>
        <p:spPr>
          <a:xfrm>
            <a:off x="1520190" y="3080385"/>
            <a:ext cx="0" cy="14287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8686239" cy="115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타이젠 구조설계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Tizen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프로젝트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 Headed IoT 5.5 &gt; C/C++ native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FB5191-A4E6-481B-BD33-2E920EEAAFD3}"/>
              </a:ext>
            </a:extLst>
          </p:cNvPr>
          <p:cNvSpPr txBox="1"/>
          <p:nvPr/>
        </p:nvSpPr>
        <p:spPr>
          <a:xfrm>
            <a:off x="287658" y="192011"/>
            <a:ext cx="557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제작하기 </a:t>
            </a:r>
            <a:r>
              <a:rPr lang="en-US" altLang="ko-KR" sz="4800" b="1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(5/6)</a:t>
            </a:r>
            <a:endParaRPr lang="ko-KR" altLang="en-US" sz="4800" b="1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D79ED-5352-4F21-8F26-19A391E13054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소음감지 카메라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E823DD-5C7C-473A-BFA9-A26E5F74CA6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82" y="223119"/>
            <a:ext cx="402934" cy="40293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27076AF-C84A-43B7-8D6D-0FC80A3FFFE5}"/>
              </a:ext>
            </a:extLst>
          </p:cNvPr>
          <p:cNvSpPr/>
          <p:nvPr/>
        </p:nvSpPr>
        <p:spPr>
          <a:xfrm>
            <a:off x="598170" y="4375710"/>
            <a:ext cx="1794510" cy="361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7F868B-552F-4B5E-9D42-2E49E5A0BAB3}"/>
              </a:ext>
            </a:extLst>
          </p:cNvPr>
          <p:cNvSpPr/>
          <p:nvPr/>
        </p:nvSpPr>
        <p:spPr>
          <a:xfrm>
            <a:off x="592454" y="2876894"/>
            <a:ext cx="3739514" cy="3614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디스플레이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AF0CE-8769-41AA-91F1-FD7B9BB84B1D}"/>
              </a:ext>
            </a:extLst>
          </p:cNvPr>
          <p:cNvSpPr/>
          <p:nvPr/>
        </p:nvSpPr>
        <p:spPr>
          <a:xfrm>
            <a:off x="598171" y="3376499"/>
            <a:ext cx="1794510" cy="361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UI/EFL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22E603-148E-4360-ADC8-4085C634AFF3}"/>
              </a:ext>
            </a:extLst>
          </p:cNvPr>
          <p:cNvSpPr/>
          <p:nvPr/>
        </p:nvSpPr>
        <p:spPr>
          <a:xfrm>
            <a:off x="598171" y="3899384"/>
            <a:ext cx="3739514" cy="36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모듈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D083E9-BF92-4A3C-A52A-2B81FA6B6ED8}"/>
              </a:ext>
            </a:extLst>
          </p:cNvPr>
          <p:cNvSpPr/>
          <p:nvPr/>
        </p:nvSpPr>
        <p:spPr>
          <a:xfrm>
            <a:off x="2543173" y="4375711"/>
            <a:ext cx="1794511" cy="3614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Peripheral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4863C1-2EC8-47A5-BAC1-74ED2D08E9EF}"/>
              </a:ext>
            </a:extLst>
          </p:cNvPr>
          <p:cNvSpPr/>
          <p:nvPr/>
        </p:nvSpPr>
        <p:spPr>
          <a:xfrm>
            <a:off x="2543173" y="4898596"/>
            <a:ext cx="828677" cy="361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GPIO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14F42E-B4AE-4167-9DE7-5324DBC64814}"/>
              </a:ext>
            </a:extLst>
          </p:cNvPr>
          <p:cNvSpPr/>
          <p:nvPr/>
        </p:nvSpPr>
        <p:spPr>
          <a:xfrm>
            <a:off x="3510913" y="4898596"/>
            <a:ext cx="826772" cy="361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SPI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644FC-AC92-4FF0-B8DE-6742895AAB58}"/>
              </a:ext>
            </a:extLst>
          </p:cNvPr>
          <p:cNvSpPr/>
          <p:nvPr/>
        </p:nvSpPr>
        <p:spPr>
          <a:xfrm>
            <a:off x="3510913" y="5442287"/>
            <a:ext cx="826772" cy="361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MCP3008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BD28E2-F778-41B4-9E76-07D457037BEA}"/>
              </a:ext>
            </a:extLst>
          </p:cNvPr>
          <p:cNvSpPr/>
          <p:nvPr/>
        </p:nvSpPr>
        <p:spPr>
          <a:xfrm>
            <a:off x="3510913" y="5985978"/>
            <a:ext cx="826772" cy="361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MAX4466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D2291E5-A43B-4A72-AEDF-F2573F4B8F27}"/>
              </a:ext>
            </a:extLst>
          </p:cNvPr>
          <p:cNvSpPr/>
          <p:nvPr/>
        </p:nvSpPr>
        <p:spPr>
          <a:xfrm>
            <a:off x="2545078" y="5442755"/>
            <a:ext cx="826772" cy="361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39F594-06E0-4A06-8072-D497EFC0ECC2}"/>
              </a:ext>
            </a:extLst>
          </p:cNvPr>
          <p:cNvSpPr/>
          <p:nvPr/>
        </p:nvSpPr>
        <p:spPr>
          <a:xfrm>
            <a:off x="1565908" y="5442755"/>
            <a:ext cx="826772" cy="361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Piezoe Buz</a:t>
            </a:r>
            <a:endParaRPr lang="ko-KR" altLang="en-US" sz="1200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AAF60D4-226D-4B96-86D1-CCE151884B92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>
            <a:off x="2957512" y="5260039"/>
            <a:ext cx="952" cy="1827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F318A94-8832-4BE4-880B-751942EBA64B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 flipH="1">
            <a:off x="1979294" y="5260039"/>
            <a:ext cx="978218" cy="1827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A2B647-E12C-464E-9F49-42670B4A0738}"/>
              </a:ext>
            </a:extLst>
          </p:cNvPr>
          <p:cNvSpPr/>
          <p:nvPr/>
        </p:nvSpPr>
        <p:spPr>
          <a:xfrm>
            <a:off x="4331968" y="6093505"/>
            <a:ext cx="8210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마이크 앰프</a:t>
            </a:r>
            <a:endParaRPr lang="ko-KR" altLang="en-US" sz="105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FCCA69-D82D-41F3-B9CA-365AA0A23BB7}"/>
              </a:ext>
            </a:extLst>
          </p:cNvPr>
          <p:cNvSpPr/>
          <p:nvPr/>
        </p:nvSpPr>
        <p:spPr>
          <a:xfrm>
            <a:off x="4346257" y="5559090"/>
            <a:ext cx="8210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DAC</a:t>
            </a:r>
            <a:endParaRPr lang="ko-KR" altLang="en-US" sz="105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3EFDD3D-291F-4414-8D08-6DAF04102E6C}"/>
              </a:ext>
            </a:extLst>
          </p:cNvPr>
          <p:cNvSpPr/>
          <p:nvPr/>
        </p:nvSpPr>
        <p:spPr>
          <a:xfrm>
            <a:off x="2543174" y="5822067"/>
            <a:ext cx="82676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셔터</a:t>
            </a:r>
            <a:endParaRPr lang="ko-KR" altLang="en-US" sz="1050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6037D0A0-A9D5-4145-9A6A-8DFCB8C10B46}"/>
              </a:ext>
            </a:extLst>
          </p:cNvPr>
          <p:cNvSpPr/>
          <p:nvPr/>
        </p:nvSpPr>
        <p:spPr>
          <a:xfrm>
            <a:off x="1557333" y="5828190"/>
            <a:ext cx="9048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카메라 셔터음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4C48B9-E568-4D73-9DB3-9564F00F505F}"/>
              </a:ext>
            </a:extLst>
          </p:cNvPr>
          <p:cNvSpPr txBox="1"/>
          <p:nvPr/>
        </p:nvSpPr>
        <p:spPr>
          <a:xfrm>
            <a:off x="592454" y="4809165"/>
            <a:ext cx="1800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영상입력</a:t>
            </a:r>
            <a:endParaRPr lang="ko-KR" altLang="en-US" sz="1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671A306-DAE7-4626-BECB-8A33CD90114D}"/>
              </a:ext>
            </a:extLst>
          </p:cNvPr>
          <p:cNvSpPr txBox="1"/>
          <p:nvPr/>
        </p:nvSpPr>
        <p:spPr>
          <a:xfrm>
            <a:off x="3506626" y="6400555"/>
            <a:ext cx="835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소리입력</a:t>
            </a:r>
            <a:endParaRPr lang="ko-KR" altLang="en-US" sz="16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18BF00A-AC2F-4C30-95F4-A5D97B8DBDD8}"/>
              </a:ext>
            </a:extLst>
          </p:cNvPr>
          <p:cNvSpPr txBox="1"/>
          <p:nvPr/>
        </p:nvSpPr>
        <p:spPr>
          <a:xfrm>
            <a:off x="2058348" y="6166699"/>
            <a:ext cx="835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기기제어</a:t>
            </a:r>
            <a:endParaRPr lang="ko-KR" altLang="en-US" sz="16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1D596C7-F0DC-43ED-80FB-64754E8D160F}"/>
              </a:ext>
            </a:extLst>
          </p:cNvPr>
          <p:cNvSpPr txBox="1"/>
          <p:nvPr/>
        </p:nvSpPr>
        <p:spPr>
          <a:xfrm>
            <a:off x="592454" y="2499449"/>
            <a:ext cx="3739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영상출력</a:t>
            </a:r>
            <a:endParaRPr lang="ko-KR" altLang="en-US" sz="1600" dirty="0"/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4806F06-E25C-44EB-8FDC-148BB32CFEEF}"/>
              </a:ext>
            </a:extLst>
          </p:cNvPr>
          <p:cNvGrpSpPr/>
          <p:nvPr/>
        </p:nvGrpSpPr>
        <p:grpSpPr>
          <a:xfrm>
            <a:off x="6174104" y="2585176"/>
            <a:ext cx="5284468" cy="3288627"/>
            <a:chOff x="6174104" y="2585176"/>
            <a:chExt cx="5284468" cy="328862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CA774AF-2108-4EEA-92B5-988D8B918784}"/>
                </a:ext>
              </a:extLst>
            </p:cNvPr>
            <p:cNvSpPr/>
            <p:nvPr/>
          </p:nvSpPr>
          <p:spPr>
            <a:xfrm>
              <a:off x="6174104" y="2887106"/>
              <a:ext cx="5284468" cy="29866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D8876A2-442A-40B8-A76E-97C9E1BCD1E2}"/>
                </a:ext>
              </a:extLst>
            </p:cNvPr>
            <p:cNvSpPr/>
            <p:nvPr/>
          </p:nvSpPr>
          <p:spPr>
            <a:xfrm>
              <a:off x="6213152" y="2937477"/>
              <a:ext cx="3966151" cy="28764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카메라 프리뷰</a:t>
              </a:r>
              <a:endPara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(640 x 480)</a:t>
              </a:r>
              <a:endParaRPr lang="ko-KR" altLang="en-US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66BB17-0DCF-461B-8E22-4B732DAD2F1C}"/>
                </a:ext>
              </a:extLst>
            </p:cNvPr>
            <p:cNvSpPr txBox="1"/>
            <p:nvPr/>
          </p:nvSpPr>
          <p:spPr>
            <a:xfrm>
              <a:off x="6174104" y="2585176"/>
              <a:ext cx="5284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디스플레이 </a:t>
              </a:r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(800 x 480)</a:t>
              </a:r>
              <a:endParaRPr lang="ko-KR" altLang="en-US" sz="1200" dirty="0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EF77000-990D-40A0-B2A7-4C1CAE9CE580}"/>
                </a:ext>
              </a:extLst>
            </p:cNvPr>
            <p:cNvSpPr/>
            <p:nvPr/>
          </p:nvSpPr>
          <p:spPr>
            <a:xfrm>
              <a:off x="10286051" y="2937477"/>
              <a:ext cx="1051438" cy="707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미니 맵</a:t>
              </a:r>
              <a:endPara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843C9FE-33A9-446D-9445-14E2D34B9A52}"/>
                </a:ext>
              </a:extLst>
            </p:cNvPr>
            <p:cNvSpPr/>
            <p:nvPr/>
          </p:nvSpPr>
          <p:spPr>
            <a:xfrm>
              <a:off x="10293218" y="3695649"/>
              <a:ext cx="1051438" cy="707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캡쳐사진</a:t>
              </a:r>
              <a:endParaRPr lang="en-US" altLang="ko-KR" sz="12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CDC3193C-03D7-47CE-B654-4B13CCBFED54}"/>
                </a:ext>
              </a:extLst>
            </p:cNvPr>
            <p:cNvSpPr/>
            <p:nvPr/>
          </p:nvSpPr>
          <p:spPr>
            <a:xfrm>
              <a:off x="10469383" y="4509135"/>
              <a:ext cx="720000" cy="72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셔터</a:t>
              </a:r>
              <a:endParaRPr lang="en-US" altLang="ko-KR" sz="10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427AD470-ABF1-4DCA-82F5-A4F0B8EC7B3C}"/>
                </a:ext>
              </a:extLst>
            </p:cNvPr>
            <p:cNvSpPr/>
            <p:nvPr/>
          </p:nvSpPr>
          <p:spPr>
            <a:xfrm>
              <a:off x="10217216" y="5435279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연결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030B539-D974-4938-A855-642178CDA448}"/>
                </a:ext>
              </a:extLst>
            </p:cNvPr>
            <p:cNvSpPr/>
            <p:nvPr/>
          </p:nvSpPr>
          <p:spPr>
            <a:xfrm>
              <a:off x="10631770" y="5435279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디버그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89C9B43-5878-494A-8C05-08AFADEC65F3}"/>
                </a:ext>
              </a:extLst>
            </p:cNvPr>
            <p:cNvSpPr/>
            <p:nvPr/>
          </p:nvSpPr>
          <p:spPr>
            <a:xfrm>
              <a:off x="11045171" y="5443730"/>
              <a:ext cx="360000" cy="36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종료</a:t>
              </a:r>
              <a:endParaRPr lang="en-US" altLang="ko-KR" sz="900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095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654</Words>
  <Application>Microsoft Office PowerPoint</Application>
  <PresentationFormat>와이드스크린</PresentationFormat>
  <Paragraphs>164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나눔바른펜</vt:lpstr>
      <vt:lpstr>Arial</vt:lpstr>
      <vt:lpstr>Palatino Linotype</vt:lpstr>
      <vt:lpstr>Cambria Math</vt:lpstr>
      <vt:lpstr>Wingdings</vt:lpstr>
      <vt:lpstr>맑은 고딕</vt:lpstr>
      <vt:lpstr>나눔명조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해연 황</dc:creator>
  <cp:lastModifiedBy>황 해연</cp:lastModifiedBy>
  <cp:revision>164</cp:revision>
  <dcterms:created xsi:type="dcterms:W3CDTF">2019-01-16T03:51:31Z</dcterms:created>
  <dcterms:modified xsi:type="dcterms:W3CDTF">2020-09-05T03:54:51Z</dcterms:modified>
</cp:coreProperties>
</file>